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39" r:id="rId2"/>
    <p:sldMasterId id="2147483763" r:id="rId3"/>
  </p:sldMasterIdLst>
  <p:notesMasterIdLst>
    <p:notesMasterId r:id="rId70"/>
  </p:notesMasterIdLst>
  <p:handoutMasterIdLst>
    <p:handoutMasterId r:id="rId71"/>
  </p:handoutMasterIdLst>
  <p:sldIdLst>
    <p:sldId id="452" r:id="rId4"/>
    <p:sldId id="454" r:id="rId5"/>
    <p:sldId id="517" r:id="rId6"/>
    <p:sldId id="521" r:id="rId7"/>
    <p:sldId id="519" r:id="rId8"/>
    <p:sldId id="520" r:id="rId9"/>
    <p:sldId id="516" r:id="rId10"/>
    <p:sldId id="456" r:id="rId11"/>
    <p:sldId id="457" r:id="rId12"/>
    <p:sldId id="458" r:id="rId13"/>
    <p:sldId id="459" r:id="rId14"/>
    <p:sldId id="460" r:id="rId15"/>
    <p:sldId id="461" r:id="rId16"/>
    <p:sldId id="462" r:id="rId17"/>
    <p:sldId id="463" r:id="rId18"/>
    <p:sldId id="464" r:id="rId19"/>
    <p:sldId id="465" r:id="rId20"/>
    <p:sldId id="466" r:id="rId21"/>
    <p:sldId id="467" r:id="rId22"/>
    <p:sldId id="468" r:id="rId23"/>
    <p:sldId id="469" r:id="rId24"/>
    <p:sldId id="470" r:id="rId25"/>
    <p:sldId id="471" r:id="rId26"/>
    <p:sldId id="472" r:id="rId27"/>
    <p:sldId id="473" r:id="rId28"/>
    <p:sldId id="474" r:id="rId29"/>
    <p:sldId id="475" r:id="rId30"/>
    <p:sldId id="476" r:id="rId31"/>
    <p:sldId id="477" r:id="rId32"/>
    <p:sldId id="478" r:id="rId33"/>
    <p:sldId id="479" r:id="rId34"/>
    <p:sldId id="480" r:id="rId35"/>
    <p:sldId id="481" r:id="rId36"/>
    <p:sldId id="482" r:id="rId37"/>
    <p:sldId id="483" r:id="rId38"/>
    <p:sldId id="484" r:id="rId39"/>
    <p:sldId id="485" r:id="rId40"/>
    <p:sldId id="486" r:id="rId41"/>
    <p:sldId id="487" r:id="rId42"/>
    <p:sldId id="488" r:id="rId43"/>
    <p:sldId id="489" r:id="rId44"/>
    <p:sldId id="490" r:id="rId45"/>
    <p:sldId id="491" r:id="rId46"/>
    <p:sldId id="492" r:id="rId47"/>
    <p:sldId id="493" r:id="rId48"/>
    <p:sldId id="494" r:id="rId49"/>
    <p:sldId id="495" r:id="rId50"/>
    <p:sldId id="496" r:id="rId51"/>
    <p:sldId id="497" r:id="rId52"/>
    <p:sldId id="498" r:id="rId53"/>
    <p:sldId id="499" r:id="rId54"/>
    <p:sldId id="500" r:id="rId55"/>
    <p:sldId id="501" r:id="rId56"/>
    <p:sldId id="502" r:id="rId57"/>
    <p:sldId id="503" r:id="rId58"/>
    <p:sldId id="504" r:id="rId59"/>
    <p:sldId id="505" r:id="rId60"/>
    <p:sldId id="506" r:id="rId61"/>
    <p:sldId id="507" r:id="rId62"/>
    <p:sldId id="508" r:id="rId63"/>
    <p:sldId id="509" r:id="rId64"/>
    <p:sldId id="510" r:id="rId65"/>
    <p:sldId id="515" r:id="rId66"/>
    <p:sldId id="514" r:id="rId67"/>
    <p:sldId id="513" r:id="rId68"/>
    <p:sldId id="511" r:id="rId6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FFCC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1422" autoAdjust="0"/>
    <p:restoredTop sz="94709" autoAdjust="0"/>
  </p:normalViewPr>
  <p:slideViewPr>
    <p:cSldViewPr snapToGrid="0">
      <p:cViewPr varScale="1">
        <p:scale>
          <a:sx n="76" d="100"/>
          <a:sy n="76" d="100"/>
        </p:scale>
        <p:origin x="-9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-2856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" Type="http://schemas.openxmlformats.org/officeDocument/2006/relationships/slide" Target="slides/slide4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206F5D-8DBE-4D40-8F18-00594E8F407F}" type="doc">
      <dgm:prSet loTypeId="urn:microsoft.com/office/officeart/2005/8/layout/cycle5" loCatId="cycle" qsTypeId="urn:microsoft.com/office/officeart/2005/8/quickstyle/3d1" qsCatId="3D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A5996269-DFE7-47AF-9AC6-3210D28B51DA}">
      <dgm:prSet phldrT="[Text]"/>
      <dgm:spPr>
        <a:solidFill>
          <a:srgbClr val="FFFFCC"/>
        </a:solidFill>
      </dgm:spPr>
      <dgm:t>
        <a:bodyPr/>
        <a:lstStyle/>
        <a:p>
          <a:r>
            <a:rPr lang="en-US" dirty="0" smtClean="0"/>
            <a:t>Concrete </a:t>
          </a:r>
        </a:p>
        <a:p>
          <a:r>
            <a:rPr lang="en-US" dirty="0" smtClean="0"/>
            <a:t>Experience</a:t>
          </a:r>
          <a:endParaRPr lang="en-US" dirty="0"/>
        </a:p>
      </dgm:t>
    </dgm:pt>
    <dgm:pt modelId="{B6B8150B-8217-41A9-BA89-4648CB64962B}" type="parTrans" cxnId="{C405427B-1EC3-4912-B097-877A923C5C73}">
      <dgm:prSet/>
      <dgm:spPr/>
      <dgm:t>
        <a:bodyPr/>
        <a:lstStyle/>
        <a:p>
          <a:endParaRPr lang="en-US"/>
        </a:p>
      </dgm:t>
    </dgm:pt>
    <dgm:pt modelId="{AA14D3C1-4D9A-4CCC-BFBD-4398EE00E5D8}" type="sibTrans" cxnId="{C405427B-1EC3-4912-B097-877A923C5C73}">
      <dgm:prSet/>
      <dgm:spPr>
        <a:ln w="28575"/>
      </dgm:spPr>
      <dgm:t>
        <a:bodyPr/>
        <a:lstStyle/>
        <a:p>
          <a:endParaRPr lang="en-US"/>
        </a:p>
      </dgm:t>
    </dgm:pt>
    <dgm:pt modelId="{AB52C295-533C-480E-899A-658B6D1B656B}">
      <dgm:prSet phldrT="[Text]"/>
      <dgm:spPr>
        <a:solidFill>
          <a:srgbClr val="FFFFCC"/>
        </a:solidFill>
      </dgm:spPr>
      <dgm:t>
        <a:bodyPr/>
        <a:lstStyle/>
        <a:p>
          <a:r>
            <a:rPr lang="en-US" dirty="0" smtClean="0"/>
            <a:t>Observation and Reflections</a:t>
          </a:r>
          <a:endParaRPr lang="en-US" dirty="0"/>
        </a:p>
      </dgm:t>
    </dgm:pt>
    <dgm:pt modelId="{01225BC8-2005-4A91-9B19-6C956EE7E22B}" type="parTrans" cxnId="{73655E83-FA20-4C49-81B7-CD99A1DB53BC}">
      <dgm:prSet/>
      <dgm:spPr/>
      <dgm:t>
        <a:bodyPr/>
        <a:lstStyle/>
        <a:p>
          <a:endParaRPr lang="en-US"/>
        </a:p>
      </dgm:t>
    </dgm:pt>
    <dgm:pt modelId="{A83B619B-F2F1-43F3-A3B3-ED51899E23EF}" type="sibTrans" cxnId="{73655E83-FA20-4C49-81B7-CD99A1DB53BC}">
      <dgm:prSet/>
      <dgm:spPr>
        <a:ln w="28575"/>
      </dgm:spPr>
      <dgm:t>
        <a:bodyPr/>
        <a:lstStyle/>
        <a:p>
          <a:endParaRPr lang="en-US"/>
        </a:p>
      </dgm:t>
    </dgm:pt>
    <dgm:pt modelId="{51F538E9-EA3A-4E16-B7C7-B493EB6CE100}">
      <dgm:prSet phldrT="[Text]"/>
      <dgm:spPr>
        <a:solidFill>
          <a:srgbClr val="FFFFCC"/>
        </a:solidFill>
      </dgm:spPr>
      <dgm:t>
        <a:bodyPr/>
        <a:lstStyle/>
        <a:p>
          <a:r>
            <a:rPr lang="en-US" dirty="0" smtClean="0"/>
            <a:t>Formulation of abstract concepts and generalizations</a:t>
          </a:r>
          <a:endParaRPr lang="en-US" dirty="0"/>
        </a:p>
      </dgm:t>
    </dgm:pt>
    <dgm:pt modelId="{342129FC-3BED-40C9-B691-D5A1618C86D4}" type="parTrans" cxnId="{EC79C988-D5E2-4E33-9D84-B5AA0CC3B86E}">
      <dgm:prSet/>
      <dgm:spPr/>
      <dgm:t>
        <a:bodyPr/>
        <a:lstStyle/>
        <a:p>
          <a:endParaRPr lang="en-US"/>
        </a:p>
      </dgm:t>
    </dgm:pt>
    <dgm:pt modelId="{8EF4EB41-2829-43F0-9399-9EBB83AB6A85}" type="sibTrans" cxnId="{EC79C988-D5E2-4E33-9D84-B5AA0CC3B86E}">
      <dgm:prSet/>
      <dgm:spPr>
        <a:ln w="28575"/>
      </dgm:spPr>
      <dgm:t>
        <a:bodyPr/>
        <a:lstStyle/>
        <a:p>
          <a:endParaRPr lang="en-US"/>
        </a:p>
      </dgm:t>
    </dgm:pt>
    <dgm:pt modelId="{06B42E23-7485-4094-8008-DE4E76D5DB59}">
      <dgm:prSet phldrT="[Text]"/>
      <dgm:spPr>
        <a:solidFill>
          <a:srgbClr val="FFFFCC"/>
        </a:solidFill>
      </dgm:spPr>
      <dgm:t>
        <a:bodyPr/>
        <a:lstStyle/>
        <a:p>
          <a:r>
            <a:rPr lang="en-US" dirty="0" smtClean="0"/>
            <a:t>Testing implications of concepts in new situations</a:t>
          </a:r>
          <a:endParaRPr lang="en-US" dirty="0"/>
        </a:p>
      </dgm:t>
    </dgm:pt>
    <dgm:pt modelId="{171815FC-0EF7-4152-B1AA-535CFE5D5560}" type="parTrans" cxnId="{461AF77C-E0F0-41D9-9EC1-98A8D36A78DD}">
      <dgm:prSet/>
      <dgm:spPr/>
      <dgm:t>
        <a:bodyPr/>
        <a:lstStyle/>
        <a:p>
          <a:endParaRPr lang="en-US"/>
        </a:p>
      </dgm:t>
    </dgm:pt>
    <dgm:pt modelId="{F971FAF8-2D30-4029-98A5-0578F6613D23}" type="sibTrans" cxnId="{461AF77C-E0F0-41D9-9EC1-98A8D36A78DD}">
      <dgm:prSet/>
      <dgm:spPr>
        <a:ln w="28575"/>
      </dgm:spPr>
      <dgm:t>
        <a:bodyPr/>
        <a:lstStyle/>
        <a:p>
          <a:endParaRPr lang="en-US"/>
        </a:p>
      </dgm:t>
    </dgm:pt>
    <dgm:pt modelId="{33BEFDF3-85DB-4820-B472-CE8166C953D1}" type="pres">
      <dgm:prSet presAssocID="{55206F5D-8DBE-4D40-8F18-00594E8F407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3B3C73-9DD1-41AC-B17D-BF845428CE8E}" type="pres">
      <dgm:prSet presAssocID="{A5996269-DFE7-47AF-9AC6-3210D28B51D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14E88-8513-423E-82AF-14B821F63D80}" type="pres">
      <dgm:prSet presAssocID="{A5996269-DFE7-47AF-9AC6-3210D28B51DA}" presName="spNode" presStyleCnt="0"/>
      <dgm:spPr/>
      <dgm:t>
        <a:bodyPr/>
        <a:lstStyle/>
        <a:p>
          <a:endParaRPr lang="en-US"/>
        </a:p>
      </dgm:t>
    </dgm:pt>
    <dgm:pt modelId="{6E2B1BEC-A2BA-4237-A35B-0AB96E933EB6}" type="pres">
      <dgm:prSet presAssocID="{AA14D3C1-4D9A-4CCC-BFBD-4398EE00E5D8}" presName="sibTrans" presStyleLbl="sibTrans1D1" presStyleIdx="0" presStyleCnt="4"/>
      <dgm:spPr/>
      <dgm:t>
        <a:bodyPr/>
        <a:lstStyle/>
        <a:p>
          <a:endParaRPr lang="en-US"/>
        </a:p>
      </dgm:t>
    </dgm:pt>
    <dgm:pt modelId="{00A998E8-B594-423C-B5C2-6758D88BB906}" type="pres">
      <dgm:prSet presAssocID="{AB52C295-533C-480E-899A-658B6D1B656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E2F325-666B-4F5E-B218-4108DE47A10F}" type="pres">
      <dgm:prSet presAssocID="{AB52C295-533C-480E-899A-658B6D1B656B}" presName="spNode" presStyleCnt="0"/>
      <dgm:spPr/>
      <dgm:t>
        <a:bodyPr/>
        <a:lstStyle/>
        <a:p>
          <a:endParaRPr lang="en-US"/>
        </a:p>
      </dgm:t>
    </dgm:pt>
    <dgm:pt modelId="{B137B52B-8718-424E-A4A8-A3A49319013B}" type="pres">
      <dgm:prSet presAssocID="{A83B619B-F2F1-43F3-A3B3-ED51899E23EF}" presName="sibTrans" presStyleLbl="sibTrans1D1" presStyleIdx="1" presStyleCnt="4"/>
      <dgm:spPr/>
      <dgm:t>
        <a:bodyPr/>
        <a:lstStyle/>
        <a:p>
          <a:endParaRPr lang="en-US"/>
        </a:p>
      </dgm:t>
    </dgm:pt>
    <dgm:pt modelId="{3FC2F2C2-E010-4AEB-9E2E-CB5CC075A349}" type="pres">
      <dgm:prSet presAssocID="{51F538E9-EA3A-4E16-B7C7-B493EB6CE10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3971E-7439-47BF-BFEB-E68109F89872}" type="pres">
      <dgm:prSet presAssocID="{51F538E9-EA3A-4E16-B7C7-B493EB6CE100}" presName="spNode" presStyleCnt="0"/>
      <dgm:spPr/>
      <dgm:t>
        <a:bodyPr/>
        <a:lstStyle/>
        <a:p>
          <a:endParaRPr lang="en-US"/>
        </a:p>
      </dgm:t>
    </dgm:pt>
    <dgm:pt modelId="{561FA63D-8D90-4F0D-AA5C-F9E08EC2E277}" type="pres">
      <dgm:prSet presAssocID="{8EF4EB41-2829-43F0-9399-9EBB83AB6A85}" presName="sibTrans" presStyleLbl="sibTrans1D1" presStyleIdx="2" presStyleCnt="4"/>
      <dgm:spPr/>
      <dgm:t>
        <a:bodyPr/>
        <a:lstStyle/>
        <a:p>
          <a:endParaRPr lang="en-US"/>
        </a:p>
      </dgm:t>
    </dgm:pt>
    <dgm:pt modelId="{84DCDF70-FE7C-4BC7-8C48-64DD914BECDE}" type="pres">
      <dgm:prSet presAssocID="{06B42E23-7485-4094-8008-DE4E76D5DB5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DBAB35-E43E-40FB-B547-63AA58E5FB73}" type="pres">
      <dgm:prSet presAssocID="{06B42E23-7485-4094-8008-DE4E76D5DB59}" presName="spNode" presStyleCnt="0"/>
      <dgm:spPr/>
      <dgm:t>
        <a:bodyPr/>
        <a:lstStyle/>
        <a:p>
          <a:endParaRPr lang="en-US"/>
        </a:p>
      </dgm:t>
    </dgm:pt>
    <dgm:pt modelId="{4521264E-D6F8-44BA-A251-EA85E87867C6}" type="pres">
      <dgm:prSet presAssocID="{F971FAF8-2D30-4029-98A5-0578F6613D23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C405427B-1EC3-4912-B097-877A923C5C73}" srcId="{55206F5D-8DBE-4D40-8F18-00594E8F407F}" destId="{A5996269-DFE7-47AF-9AC6-3210D28B51DA}" srcOrd="0" destOrd="0" parTransId="{B6B8150B-8217-41A9-BA89-4648CB64962B}" sibTransId="{AA14D3C1-4D9A-4CCC-BFBD-4398EE00E5D8}"/>
    <dgm:cxn modelId="{C9F9BDFC-3AA0-4B49-86C5-16DD002428E0}" type="presOf" srcId="{A83B619B-F2F1-43F3-A3B3-ED51899E23EF}" destId="{B137B52B-8718-424E-A4A8-A3A49319013B}" srcOrd="0" destOrd="0" presId="urn:microsoft.com/office/officeart/2005/8/layout/cycle5"/>
    <dgm:cxn modelId="{87F2386C-33C1-4A72-8FEF-F0D262C81F13}" type="presOf" srcId="{A5996269-DFE7-47AF-9AC6-3210D28B51DA}" destId="{6A3B3C73-9DD1-41AC-B17D-BF845428CE8E}" srcOrd="0" destOrd="0" presId="urn:microsoft.com/office/officeart/2005/8/layout/cycle5"/>
    <dgm:cxn modelId="{B2A55230-6161-4CB6-A57B-E5C4FD3C181C}" type="presOf" srcId="{55206F5D-8DBE-4D40-8F18-00594E8F407F}" destId="{33BEFDF3-85DB-4820-B472-CE8166C953D1}" srcOrd="0" destOrd="0" presId="urn:microsoft.com/office/officeart/2005/8/layout/cycle5"/>
    <dgm:cxn modelId="{86B56D72-986B-4274-B9A6-6909367B193E}" type="presOf" srcId="{06B42E23-7485-4094-8008-DE4E76D5DB59}" destId="{84DCDF70-FE7C-4BC7-8C48-64DD914BECDE}" srcOrd="0" destOrd="0" presId="urn:microsoft.com/office/officeart/2005/8/layout/cycle5"/>
    <dgm:cxn modelId="{73655E83-FA20-4C49-81B7-CD99A1DB53BC}" srcId="{55206F5D-8DBE-4D40-8F18-00594E8F407F}" destId="{AB52C295-533C-480E-899A-658B6D1B656B}" srcOrd="1" destOrd="0" parTransId="{01225BC8-2005-4A91-9B19-6C956EE7E22B}" sibTransId="{A83B619B-F2F1-43F3-A3B3-ED51899E23EF}"/>
    <dgm:cxn modelId="{EC79C988-D5E2-4E33-9D84-B5AA0CC3B86E}" srcId="{55206F5D-8DBE-4D40-8F18-00594E8F407F}" destId="{51F538E9-EA3A-4E16-B7C7-B493EB6CE100}" srcOrd="2" destOrd="0" parTransId="{342129FC-3BED-40C9-B691-D5A1618C86D4}" sibTransId="{8EF4EB41-2829-43F0-9399-9EBB83AB6A85}"/>
    <dgm:cxn modelId="{E0DFFDC0-1EAB-4A13-B227-A58B4CEFCDAD}" type="presOf" srcId="{51F538E9-EA3A-4E16-B7C7-B493EB6CE100}" destId="{3FC2F2C2-E010-4AEB-9E2E-CB5CC075A349}" srcOrd="0" destOrd="0" presId="urn:microsoft.com/office/officeart/2005/8/layout/cycle5"/>
    <dgm:cxn modelId="{181FCE22-59C0-45C1-8496-6FE527875DF2}" type="presOf" srcId="{AA14D3C1-4D9A-4CCC-BFBD-4398EE00E5D8}" destId="{6E2B1BEC-A2BA-4237-A35B-0AB96E933EB6}" srcOrd="0" destOrd="0" presId="urn:microsoft.com/office/officeart/2005/8/layout/cycle5"/>
    <dgm:cxn modelId="{81E63494-C2C3-416C-9C2B-5804D892728B}" type="presOf" srcId="{8EF4EB41-2829-43F0-9399-9EBB83AB6A85}" destId="{561FA63D-8D90-4F0D-AA5C-F9E08EC2E277}" srcOrd="0" destOrd="0" presId="urn:microsoft.com/office/officeart/2005/8/layout/cycle5"/>
    <dgm:cxn modelId="{83608292-2AF9-45D9-847C-0139034C6C44}" type="presOf" srcId="{F971FAF8-2D30-4029-98A5-0578F6613D23}" destId="{4521264E-D6F8-44BA-A251-EA85E87867C6}" srcOrd="0" destOrd="0" presId="urn:microsoft.com/office/officeart/2005/8/layout/cycle5"/>
    <dgm:cxn modelId="{13552B23-46A0-4525-BDAC-43AC296066D5}" type="presOf" srcId="{AB52C295-533C-480E-899A-658B6D1B656B}" destId="{00A998E8-B594-423C-B5C2-6758D88BB906}" srcOrd="0" destOrd="0" presId="urn:microsoft.com/office/officeart/2005/8/layout/cycle5"/>
    <dgm:cxn modelId="{461AF77C-E0F0-41D9-9EC1-98A8D36A78DD}" srcId="{55206F5D-8DBE-4D40-8F18-00594E8F407F}" destId="{06B42E23-7485-4094-8008-DE4E76D5DB59}" srcOrd="3" destOrd="0" parTransId="{171815FC-0EF7-4152-B1AA-535CFE5D5560}" sibTransId="{F971FAF8-2D30-4029-98A5-0578F6613D23}"/>
    <dgm:cxn modelId="{5690907A-E3A7-4FA4-ADB2-37C5A17A8ED9}" type="presParOf" srcId="{33BEFDF3-85DB-4820-B472-CE8166C953D1}" destId="{6A3B3C73-9DD1-41AC-B17D-BF845428CE8E}" srcOrd="0" destOrd="0" presId="urn:microsoft.com/office/officeart/2005/8/layout/cycle5"/>
    <dgm:cxn modelId="{C6C3BC3C-71D3-48E4-B4E2-16285A99CF13}" type="presParOf" srcId="{33BEFDF3-85DB-4820-B472-CE8166C953D1}" destId="{74414E88-8513-423E-82AF-14B821F63D80}" srcOrd="1" destOrd="0" presId="urn:microsoft.com/office/officeart/2005/8/layout/cycle5"/>
    <dgm:cxn modelId="{EBC86686-DE07-47FC-9FAB-744068B78739}" type="presParOf" srcId="{33BEFDF3-85DB-4820-B472-CE8166C953D1}" destId="{6E2B1BEC-A2BA-4237-A35B-0AB96E933EB6}" srcOrd="2" destOrd="0" presId="urn:microsoft.com/office/officeart/2005/8/layout/cycle5"/>
    <dgm:cxn modelId="{B0D4A2A7-135A-4636-A921-D1B69817BFB9}" type="presParOf" srcId="{33BEFDF3-85DB-4820-B472-CE8166C953D1}" destId="{00A998E8-B594-423C-B5C2-6758D88BB906}" srcOrd="3" destOrd="0" presId="urn:microsoft.com/office/officeart/2005/8/layout/cycle5"/>
    <dgm:cxn modelId="{F105FB0D-C279-49B3-B602-AA6984805ED2}" type="presParOf" srcId="{33BEFDF3-85DB-4820-B472-CE8166C953D1}" destId="{3CE2F325-666B-4F5E-B218-4108DE47A10F}" srcOrd="4" destOrd="0" presId="urn:microsoft.com/office/officeart/2005/8/layout/cycle5"/>
    <dgm:cxn modelId="{6645C5E5-F0DA-4564-9B9B-4B5EF5208257}" type="presParOf" srcId="{33BEFDF3-85DB-4820-B472-CE8166C953D1}" destId="{B137B52B-8718-424E-A4A8-A3A49319013B}" srcOrd="5" destOrd="0" presId="urn:microsoft.com/office/officeart/2005/8/layout/cycle5"/>
    <dgm:cxn modelId="{16182801-722F-4E99-A0C4-24F10C0BF65E}" type="presParOf" srcId="{33BEFDF3-85DB-4820-B472-CE8166C953D1}" destId="{3FC2F2C2-E010-4AEB-9E2E-CB5CC075A349}" srcOrd="6" destOrd="0" presId="urn:microsoft.com/office/officeart/2005/8/layout/cycle5"/>
    <dgm:cxn modelId="{5859D992-55E6-4B00-8766-1922519143AD}" type="presParOf" srcId="{33BEFDF3-85DB-4820-B472-CE8166C953D1}" destId="{1273971E-7439-47BF-BFEB-E68109F89872}" srcOrd="7" destOrd="0" presId="urn:microsoft.com/office/officeart/2005/8/layout/cycle5"/>
    <dgm:cxn modelId="{09A5D30E-09FC-4841-9D5B-70E00B731DFB}" type="presParOf" srcId="{33BEFDF3-85DB-4820-B472-CE8166C953D1}" destId="{561FA63D-8D90-4F0D-AA5C-F9E08EC2E277}" srcOrd="8" destOrd="0" presId="urn:microsoft.com/office/officeart/2005/8/layout/cycle5"/>
    <dgm:cxn modelId="{131358C1-4CA3-41D0-A3CA-412467DB110B}" type="presParOf" srcId="{33BEFDF3-85DB-4820-B472-CE8166C953D1}" destId="{84DCDF70-FE7C-4BC7-8C48-64DD914BECDE}" srcOrd="9" destOrd="0" presId="urn:microsoft.com/office/officeart/2005/8/layout/cycle5"/>
    <dgm:cxn modelId="{69D5508B-A0A3-42E2-B520-DD621371F02D}" type="presParOf" srcId="{33BEFDF3-85DB-4820-B472-CE8166C953D1}" destId="{8FDBAB35-E43E-40FB-B547-63AA58E5FB73}" srcOrd="10" destOrd="0" presId="urn:microsoft.com/office/officeart/2005/8/layout/cycle5"/>
    <dgm:cxn modelId="{3EA43728-3A67-4BEE-B598-570A058807C7}" type="presParOf" srcId="{33BEFDF3-85DB-4820-B472-CE8166C953D1}" destId="{4521264E-D6F8-44BA-A251-EA85E87867C6}" srcOrd="11" destOrd="0" presId="urn:microsoft.com/office/officeart/2005/8/layout/cycle5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CFEC93-811F-462A-89D7-7D0A6914A708}" type="doc">
      <dgm:prSet loTypeId="urn:microsoft.com/office/officeart/2005/8/layout/cycle1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64358ED5-EF30-47ED-9EEB-8D523F5F32EF}">
      <dgm:prSet custT="1"/>
      <dgm:spPr/>
      <dgm:t>
        <a:bodyPr/>
        <a:lstStyle/>
        <a:p>
          <a:pPr rtl="0"/>
          <a:r>
            <a:rPr lang="en-US" sz="2600" b="1" dirty="0" smtClean="0"/>
            <a:t>Problem Posed</a:t>
          </a:r>
          <a:endParaRPr lang="en-US" sz="2600" b="1" dirty="0"/>
        </a:p>
      </dgm:t>
    </dgm:pt>
    <dgm:pt modelId="{728B5027-ACCD-4048-8340-6FFB3F734681}" type="parTrans" cxnId="{56E63488-3669-4C93-B7EA-1137DDCA8428}">
      <dgm:prSet/>
      <dgm:spPr/>
      <dgm:t>
        <a:bodyPr/>
        <a:lstStyle/>
        <a:p>
          <a:endParaRPr lang="en-US"/>
        </a:p>
      </dgm:t>
    </dgm:pt>
    <dgm:pt modelId="{246276F7-A473-4FED-95E2-C0AD2AF5E646}" type="sibTrans" cxnId="{56E63488-3669-4C93-B7EA-1137DDCA8428}">
      <dgm:prSet/>
      <dgm:spPr>
        <a:solidFill>
          <a:srgbClr val="CC9900"/>
        </a:solidFill>
      </dgm:spPr>
      <dgm:t>
        <a:bodyPr/>
        <a:lstStyle/>
        <a:p>
          <a:endParaRPr lang="en-US"/>
        </a:p>
      </dgm:t>
    </dgm:pt>
    <dgm:pt modelId="{908AEDFB-AECB-4409-B686-804BE6D854B5}">
      <dgm:prSet custT="1"/>
      <dgm:spPr/>
      <dgm:t>
        <a:bodyPr/>
        <a:lstStyle/>
        <a:p>
          <a:pPr rtl="0"/>
          <a:r>
            <a:rPr lang="en-US" sz="2600" b="1" dirty="0" smtClean="0"/>
            <a:t>Identify what we need to know</a:t>
          </a:r>
          <a:endParaRPr lang="en-US" sz="2600" b="1" dirty="0"/>
        </a:p>
      </dgm:t>
    </dgm:pt>
    <dgm:pt modelId="{C1697C81-3D86-4AF5-BF23-9A78E282AE2F}" type="parTrans" cxnId="{14595E32-2C53-4690-895F-B632003EB0D0}">
      <dgm:prSet/>
      <dgm:spPr/>
      <dgm:t>
        <a:bodyPr/>
        <a:lstStyle/>
        <a:p>
          <a:endParaRPr lang="en-US"/>
        </a:p>
      </dgm:t>
    </dgm:pt>
    <dgm:pt modelId="{24CCE81F-601D-413E-8559-7613A3C565A2}" type="sibTrans" cxnId="{14595E32-2C53-4690-895F-B632003EB0D0}">
      <dgm:prSet/>
      <dgm:spPr>
        <a:solidFill>
          <a:srgbClr val="CC9900"/>
        </a:solidFill>
      </dgm:spPr>
      <dgm:t>
        <a:bodyPr/>
        <a:lstStyle/>
        <a:p>
          <a:endParaRPr lang="en-US"/>
        </a:p>
      </dgm:t>
    </dgm:pt>
    <dgm:pt modelId="{53E626D2-C230-4C34-ABC8-2EAD3D7C47A5}">
      <dgm:prSet custT="1"/>
      <dgm:spPr/>
      <dgm:t>
        <a:bodyPr/>
        <a:lstStyle/>
        <a:p>
          <a:pPr rtl="0"/>
          <a:r>
            <a:rPr lang="en-US" sz="2600" b="1" dirty="0" smtClean="0"/>
            <a:t>Learn it</a:t>
          </a:r>
          <a:endParaRPr lang="en-US" sz="2600" b="1" dirty="0"/>
        </a:p>
      </dgm:t>
    </dgm:pt>
    <dgm:pt modelId="{88F208FC-CE73-475A-90B9-333B0DA5DA0B}" type="parTrans" cxnId="{2F436E3A-2053-42A1-86A3-16367B820E23}">
      <dgm:prSet/>
      <dgm:spPr/>
      <dgm:t>
        <a:bodyPr/>
        <a:lstStyle/>
        <a:p>
          <a:endParaRPr lang="en-US"/>
        </a:p>
      </dgm:t>
    </dgm:pt>
    <dgm:pt modelId="{7845637F-186E-45FB-95BB-CFD4B612A775}" type="sibTrans" cxnId="{2F436E3A-2053-42A1-86A3-16367B820E23}">
      <dgm:prSet/>
      <dgm:spPr>
        <a:solidFill>
          <a:srgbClr val="CC9900"/>
        </a:solidFill>
      </dgm:spPr>
      <dgm:t>
        <a:bodyPr/>
        <a:lstStyle/>
        <a:p>
          <a:endParaRPr lang="en-US"/>
        </a:p>
      </dgm:t>
    </dgm:pt>
    <dgm:pt modelId="{3FD57B2A-3990-4420-9453-15E8F7181B9C}">
      <dgm:prSet custT="1"/>
      <dgm:spPr/>
      <dgm:t>
        <a:bodyPr/>
        <a:lstStyle/>
        <a:p>
          <a:pPr rtl="0"/>
          <a:r>
            <a:rPr lang="en-US" sz="2600" b="1" dirty="0" smtClean="0"/>
            <a:t>Apply it</a:t>
          </a:r>
          <a:endParaRPr lang="en-US" sz="2600" b="1" dirty="0"/>
        </a:p>
      </dgm:t>
    </dgm:pt>
    <dgm:pt modelId="{8A5D67FA-31D4-485D-A124-C94DF79702CA}" type="parTrans" cxnId="{1D84AC9F-15CB-4742-885D-38F93F0F9004}">
      <dgm:prSet/>
      <dgm:spPr/>
      <dgm:t>
        <a:bodyPr/>
        <a:lstStyle/>
        <a:p>
          <a:endParaRPr lang="en-US"/>
        </a:p>
      </dgm:t>
    </dgm:pt>
    <dgm:pt modelId="{87DF48C1-158C-4D65-B958-880D18A15A54}" type="sibTrans" cxnId="{1D84AC9F-15CB-4742-885D-38F93F0F9004}">
      <dgm:prSet/>
      <dgm:spPr>
        <a:solidFill>
          <a:srgbClr val="CC9900"/>
        </a:solidFill>
      </dgm:spPr>
      <dgm:t>
        <a:bodyPr/>
        <a:lstStyle/>
        <a:p>
          <a:endParaRPr lang="en-US"/>
        </a:p>
      </dgm:t>
    </dgm:pt>
    <dgm:pt modelId="{C8044D7C-7B04-4D06-8EEB-4D9F6B52A1FA}" type="pres">
      <dgm:prSet presAssocID="{4ACFEC93-811F-462A-89D7-7D0A6914A70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286C9D-2E47-4554-90F5-C9F70315FAA7}" type="pres">
      <dgm:prSet presAssocID="{64358ED5-EF30-47ED-9EEB-8D523F5F32EF}" presName="dummy" presStyleCnt="0"/>
      <dgm:spPr/>
    </dgm:pt>
    <dgm:pt modelId="{BDDAACB0-5F9F-4EF1-A504-27790DFD1187}" type="pres">
      <dgm:prSet presAssocID="{64358ED5-EF30-47ED-9EEB-8D523F5F32EF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5CB7DB-11EE-4CEC-8E16-5FB26B095C23}" type="pres">
      <dgm:prSet presAssocID="{246276F7-A473-4FED-95E2-C0AD2AF5E646}" presName="sibTrans" presStyleLbl="node1" presStyleIdx="0" presStyleCnt="4"/>
      <dgm:spPr/>
      <dgm:t>
        <a:bodyPr/>
        <a:lstStyle/>
        <a:p>
          <a:endParaRPr lang="en-US"/>
        </a:p>
      </dgm:t>
    </dgm:pt>
    <dgm:pt modelId="{C8F97505-4621-45CC-BB00-44CD6ED8CD02}" type="pres">
      <dgm:prSet presAssocID="{908AEDFB-AECB-4409-B686-804BE6D854B5}" presName="dummy" presStyleCnt="0"/>
      <dgm:spPr/>
    </dgm:pt>
    <dgm:pt modelId="{1C70DCC2-BD3F-4990-BE1D-6B087F1515B0}" type="pres">
      <dgm:prSet presAssocID="{908AEDFB-AECB-4409-B686-804BE6D854B5}" presName="node" presStyleLbl="revTx" presStyleIdx="1" presStyleCnt="4" custScaleX="136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1CFB4-3482-4E73-8DAC-356958C469AF}" type="pres">
      <dgm:prSet presAssocID="{24CCE81F-601D-413E-8559-7613A3C565A2}" presName="sibTrans" presStyleLbl="node1" presStyleIdx="1" presStyleCnt="4"/>
      <dgm:spPr/>
      <dgm:t>
        <a:bodyPr/>
        <a:lstStyle/>
        <a:p>
          <a:endParaRPr lang="en-US"/>
        </a:p>
      </dgm:t>
    </dgm:pt>
    <dgm:pt modelId="{8814B825-3703-4D86-B3DB-B224F27B3554}" type="pres">
      <dgm:prSet presAssocID="{53E626D2-C230-4C34-ABC8-2EAD3D7C47A5}" presName="dummy" presStyleCnt="0"/>
      <dgm:spPr/>
    </dgm:pt>
    <dgm:pt modelId="{B1EDA645-5975-459C-8B84-EE229B76A7BB}" type="pres">
      <dgm:prSet presAssocID="{53E626D2-C230-4C34-ABC8-2EAD3D7C47A5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4BB3F-56F6-46E5-A5FB-6F21012AD856}" type="pres">
      <dgm:prSet presAssocID="{7845637F-186E-45FB-95BB-CFD4B612A775}" presName="sibTrans" presStyleLbl="node1" presStyleIdx="2" presStyleCnt="4"/>
      <dgm:spPr/>
      <dgm:t>
        <a:bodyPr/>
        <a:lstStyle/>
        <a:p>
          <a:endParaRPr lang="en-US"/>
        </a:p>
      </dgm:t>
    </dgm:pt>
    <dgm:pt modelId="{6AF5DCF1-ED30-45F4-9B25-C12E7F92F90F}" type="pres">
      <dgm:prSet presAssocID="{3FD57B2A-3990-4420-9453-15E8F7181B9C}" presName="dummy" presStyleCnt="0"/>
      <dgm:spPr/>
    </dgm:pt>
    <dgm:pt modelId="{F043E339-212C-433C-B626-02EE4A19A7C2}" type="pres">
      <dgm:prSet presAssocID="{3FD57B2A-3990-4420-9453-15E8F7181B9C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686F2-A03C-48A4-BE52-91C2656571A7}" type="pres">
      <dgm:prSet presAssocID="{87DF48C1-158C-4D65-B958-880D18A15A54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1D84AC9F-15CB-4742-885D-38F93F0F9004}" srcId="{4ACFEC93-811F-462A-89D7-7D0A6914A708}" destId="{3FD57B2A-3990-4420-9453-15E8F7181B9C}" srcOrd="3" destOrd="0" parTransId="{8A5D67FA-31D4-485D-A124-C94DF79702CA}" sibTransId="{87DF48C1-158C-4D65-B958-880D18A15A54}"/>
    <dgm:cxn modelId="{25B327B0-37A8-4BBB-88E4-E1C6450F4311}" type="presOf" srcId="{24CCE81F-601D-413E-8559-7613A3C565A2}" destId="{8BA1CFB4-3482-4E73-8DAC-356958C469AF}" srcOrd="0" destOrd="0" presId="urn:microsoft.com/office/officeart/2005/8/layout/cycle1"/>
    <dgm:cxn modelId="{2F436E3A-2053-42A1-86A3-16367B820E23}" srcId="{4ACFEC93-811F-462A-89D7-7D0A6914A708}" destId="{53E626D2-C230-4C34-ABC8-2EAD3D7C47A5}" srcOrd="2" destOrd="0" parTransId="{88F208FC-CE73-475A-90B9-333B0DA5DA0B}" sibTransId="{7845637F-186E-45FB-95BB-CFD4B612A775}"/>
    <dgm:cxn modelId="{AAD5703F-7F95-494B-A954-33AF83C23E7C}" type="presOf" srcId="{7845637F-186E-45FB-95BB-CFD4B612A775}" destId="{06D4BB3F-56F6-46E5-A5FB-6F21012AD856}" srcOrd="0" destOrd="0" presId="urn:microsoft.com/office/officeart/2005/8/layout/cycle1"/>
    <dgm:cxn modelId="{F851512D-40DE-4B2A-B949-EB162751BBBC}" type="presOf" srcId="{908AEDFB-AECB-4409-B686-804BE6D854B5}" destId="{1C70DCC2-BD3F-4990-BE1D-6B087F1515B0}" srcOrd="0" destOrd="0" presId="urn:microsoft.com/office/officeart/2005/8/layout/cycle1"/>
    <dgm:cxn modelId="{06876730-13CC-4758-B572-AF310A49517F}" type="presOf" srcId="{246276F7-A473-4FED-95E2-C0AD2AF5E646}" destId="{795CB7DB-11EE-4CEC-8E16-5FB26B095C23}" srcOrd="0" destOrd="0" presId="urn:microsoft.com/office/officeart/2005/8/layout/cycle1"/>
    <dgm:cxn modelId="{C7A24AE5-7F90-448E-9FFA-3087C3143406}" type="presOf" srcId="{3FD57B2A-3990-4420-9453-15E8F7181B9C}" destId="{F043E339-212C-433C-B626-02EE4A19A7C2}" srcOrd="0" destOrd="0" presId="urn:microsoft.com/office/officeart/2005/8/layout/cycle1"/>
    <dgm:cxn modelId="{56E63488-3669-4C93-B7EA-1137DDCA8428}" srcId="{4ACFEC93-811F-462A-89D7-7D0A6914A708}" destId="{64358ED5-EF30-47ED-9EEB-8D523F5F32EF}" srcOrd="0" destOrd="0" parTransId="{728B5027-ACCD-4048-8340-6FFB3F734681}" sibTransId="{246276F7-A473-4FED-95E2-C0AD2AF5E646}"/>
    <dgm:cxn modelId="{06EA7107-2C3D-44C7-A50F-C8CC04DFABD0}" type="presOf" srcId="{64358ED5-EF30-47ED-9EEB-8D523F5F32EF}" destId="{BDDAACB0-5F9F-4EF1-A504-27790DFD1187}" srcOrd="0" destOrd="0" presId="urn:microsoft.com/office/officeart/2005/8/layout/cycle1"/>
    <dgm:cxn modelId="{8A58B43F-FAB0-40EE-845F-16AA51A33AAF}" type="presOf" srcId="{4ACFEC93-811F-462A-89D7-7D0A6914A708}" destId="{C8044D7C-7B04-4D06-8EEB-4D9F6B52A1FA}" srcOrd="0" destOrd="0" presId="urn:microsoft.com/office/officeart/2005/8/layout/cycle1"/>
    <dgm:cxn modelId="{5842B2C0-57E8-4E96-840E-6054FA595E45}" type="presOf" srcId="{53E626D2-C230-4C34-ABC8-2EAD3D7C47A5}" destId="{B1EDA645-5975-459C-8B84-EE229B76A7BB}" srcOrd="0" destOrd="0" presId="urn:microsoft.com/office/officeart/2005/8/layout/cycle1"/>
    <dgm:cxn modelId="{14595E32-2C53-4690-895F-B632003EB0D0}" srcId="{4ACFEC93-811F-462A-89D7-7D0A6914A708}" destId="{908AEDFB-AECB-4409-B686-804BE6D854B5}" srcOrd="1" destOrd="0" parTransId="{C1697C81-3D86-4AF5-BF23-9A78E282AE2F}" sibTransId="{24CCE81F-601D-413E-8559-7613A3C565A2}"/>
    <dgm:cxn modelId="{BBB1CFD3-13E5-4849-BB20-4D81F0461A2B}" type="presOf" srcId="{87DF48C1-158C-4D65-B958-880D18A15A54}" destId="{FFD686F2-A03C-48A4-BE52-91C2656571A7}" srcOrd="0" destOrd="0" presId="urn:microsoft.com/office/officeart/2005/8/layout/cycle1"/>
    <dgm:cxn modelId="{04630C48-FA6E-4F55-AC3D-BF766DA28244}" type="presParOf" srcId="{C8044D7C-7B04-4D06-8EEB-4D9F6B52A1FA}" destId="{27286C9D-2E47-4554-90F5-C9F70315FAA7}" srcOrd="0" destOrd="0" presId="urn:microsoft.com/office/officeart/2005/8/layout/cycle1"/>
    <dgm:cxn modelId="{1EC38FC2-E8D3-4105-86B6-130E99B6E1E2}" type="presParOf" srcId="{C8044D7C-7B04-4D06-8EEB-4D9F6B52A1FA}" destId="{BDDAACB0-5F9F-4EF1-A504-27790DFD1187}" srcOrd="1" destOrd="0" presId="urn:microsoft.com/office/officeart/2005/8/layout/cycle1"/>
    <dgm:cxn modelId="{B444445C-3710-4228-94DE-5E5FD20DB3EA}" type="presParOf" srcId="{C8044D7C-7B04-4D06-8EEB-4D9F6B52A1FA}" destId="{795CB7DB-11EE-4CEC-8E16-5FB26B095C23}" srcOrd="2" destOrd="0" presId="urn:microsoft.com/office/officeart/2005/8/layout/cycle1"/>
    <dgm:cxn modelId="{BE696EB5-2DE6-45B9-944C-E3F4DCC95A47}" type="presParOf" srcId="{C8044D7C-7B04-4D06-8EEB-4D9F6B52A1FA}" destId="{C8F97505-4621-45CC-BB00-44CD6ED8CD02}" srcOrd="3" destOrd="0" presId="urn:microsoft.com/office/officeart/2005/8/layout/cycle1"/>
    <dgm:cxn modelId="{F5BE0910-77A9-4B89-B123-DDA579F6EA7C}" type="presParOf" srcId="{C8044D7C-7B04-4D06-8EEB-4D9F6B52A1FA}" destId="{1C70DCC2-BD3F-4990-BE1D-6B087F1515B0}" srcOrd="4" destOrd="0" presId="urn:microsoft.com/office/officeart/2005/8/layout/cycle1"/>
    <dgm:cxn modelId="{B443876E-3DB8-4014-9467-626E834A7F82}" type="presParOf" srcId="{C8044D7C-7B04-4D06-8EEB-4D9F6B52A1FA}" destId="{8BA1CFB4-3482-4E73-8DAC-356958C469AF}" srcOrd="5" destOrd="0" presId="urn:microsoft.com/office/officeart/2005/8/layout/cycle1"/>
    <dgm:cxn modelId="{4BD85B60-307C-4BF2-A2F6-572E972E9583}" type="presParOf" srcId="{C8044D7C-7B04-4D06-8EEB-4D9F6B52A1FA}" destId="{8814B825-3703-4D86-B3DB-B224F27B3554}" srcOrd="6" destOrd="0" presId="urn:microsoft.com/office/officeart/2005/8/layout/cycle1"/>
    <dgm:cxn modelId="{BDF577DB-35BE-4C88-A9CE-1B5F75150729}" type="presParOf" srcId="{C8044D7C-7B04-4D06-8EEB-4D9F6B52A1FA}" destId="{B1EDA645-5975-459C-8B84-EE229B76A7BB}" srcOrd="7" destOrd="0" presId="urn:microsoft.com/office/officeart/2005/8/layout/cycle1"/>
    <dgm:cxn modelId="{2CDB9FA1-5831-4102-829F-C7772A211550}" type="presParOf" srcId="{C8044D7C-7B04-4D06-8EEB-4D9F6B52A1FA}" destId="{06D4BB3F-56F6-46E5-A5FB-6F21012AD856}" srcOrd="8" destOrd="0" presId="urn:microsoft.com/office/officeart/2005/8/layout/cycle1"/>
    <dgm:cxn modelId="{D0835D21-547C-4195-BF4E-B786ACE36299}" type="presParOf" srcId="{C8044D7C-7B04-4D06-8EEB-4D9F6B52A1FA}" destId="{6AF5DCF1-ED30-45F4-9B25-C12E7F92F90F}" srcOrd="9" destOrd="0" presId="urn:microsoft.com/office/officeart/2005/8/layout/cycle1"/>
    <dgm:cxn modelId="{C8C5E9D3-C228-4692-BE0C-B8C93A76ED29}" type="presParOf" srcId="{C8044D7C-7B04-4D06-8EEB-4D9F6B52A1FA}" destId="{F043E339-212C-433C-B626-02EE4A19A7C2}" srcOrd="10" destOrd="0" presId="urn:microsoft.com/office/officeart/2005/8/layout/cycle1"/>
    <dgm:cxn modelId="{1ED6ADC1-A9A1-4E6B-A449-D515D76A5D00}" type="presParOf" srcId="{C8044D7C-7B04-4D06-8EEB-4D9F6B52A1FA}" destId="{FFD686F2-A03C-48A4-BE52-91C2656571A7}" srcOrd="11" destOrd="0" presId="urn:microsoft.com/office/officeart/2005/8/layout/cycle1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966CBE29-F8A7-4306-9A86-6F7CB34E8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848B2F14-3757-4895-B9CC-AA085A1A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50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7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84C0B-DA1A-4DC1-BA8A-A2E2FF9AC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D4105-F411-4708-B768-E3E6CD9C2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49225"/>
            <a:ext cx="1943100" cy="5946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9225"/>
            <a:ext cx="5676900" cy="5946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CB210-9C1B-4577-B73D-8D6276980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400" b="1">
                <a:solidFill>
                  <a:schemeClr val="tx2"/>
                </a:solidFill>
              </a:rPr>
              <a:t>Click to edit Master title style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400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1400"/>
          </a:p>
        </p:txBody>
      </p:sp>
      <p:sp>
        <p:nvSpPr>
          <p:cNvPr id="5" name="Rectangle 12" descr="Narrow horizontal"/>
          <p:cNvSpPr>
            <a:spLocks noChangeArrowheads="1"/>
          </p:cNvSpPr>
          <p:nvPr userDrawn="1"/>
        </p:nvSpPr>
        <p:spPr bwMode="auto">
          <a:xfrm>
            <a:off x="0" y="0"/>
            <a:ext cx="9144000" cy="1906588"/>
          </a:xfrm>
          <a:prstGeom prst="rect">
            <a:avLst/>
          </a:prstGeom>
          <a:pattFill prst="narHorz">
            <a:fgClr>
              <a:srgbClr val="CC9900"/>
            </a:fgClr>
            <a:bgClr>
              <a:srgbClr val="FFFFCC"/>
            </a:bgClr>
          </a:pattFill>
          <a:ln w="381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6" name="Line 13"/>
          <p:cNvSpPr>
            <a:spLocks noChangeShapeType="1"/>
          </p:cNvSpPr>
          <p:nvPr userDrawn="1"/>
        </p:nvSpPr>
        <p:spPr bwMode="auto">
          <a:xfrm>
            <a:off x="0" y="3973513"/>
            <a:ext cx="9144000" cy="0"/>
          </a:xfrm>
          <a:prstGeom prst="line">
            <a:avLst/>
          </a:prstGeom>
          <a:noFill/>
          <a:ln w="82550" cmpd="tri">
            <a:pattFill prst="narHorz">
              <a:fgClr>
                <a:srgbClr val="000000"/>
              </a:fgClr>
              <a:bgClr>
                <a:srgbClr val="CC9900"/>
              </a:bgClr>
            </a:patt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-3175" y="1906588"/>
            <a:ext cx="9144000" cy="0"/>
          </a:xfrm>
          <a:prstGeom prst="line">
            <a:avLst/>
          </a:prstGeom>
          <a:noFill/>
          <a:ln w="82550" cmpd="tri">
            <a:pattFill prst="narHorz">
              <a:fgClr>
                <a:srgbClr val="000000"/>
              </a:fgClr>
              <a:bgClr>
                <a:srgbClr val="CC9900"/>
              </a:bgClr>
            </a:patt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376"/>
            <a:ext cx="91440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747" y="1683834"/>
            <a:ext cx="8218449" cy="4806176"/>
          </a:xfrm>
        </p:spPr>
        <p:txBody>
          <a:bodyPr/>
          <a:lstStyle>
            <a:lvl1pPr marL="457200" indent="-401638">
              <a:lnSpc>
                <a:spcPct val="114000"/>
              </a:lnSpc>
              <a:spcBef>
                <a:spcPts val="600"/>
              </a:spcBef>
              <a:buSzPct val="80000"/>
              <a:defRPr sz="3000"/>
            </a:lvl1pPr>
            <a:lvl2pPr marL="692150" indent="-234950">
              <a:lnSpc>
                <a:spcPct val="114000"/>
              </a:lnSpc>
              <a:spcBef>
                <a:spcPts val="600"/>
              </a:spcBef>
              <a:buSzPct val="120000"/>
              <a:buFont typeface="Wingdings" pitchFamily="2" charset="2"/>
              <a:buChar char="§"/>
              <a:defRPr sz="2600"/>
            </a:lvl2pPr>
            <a:lvl3pPr marL="1149350" indent="-290513">
              <a:buSzPct val="85000"/>
              <a:buFont typeface="Wingdings" pitchFamily="2" charset="2"/>
              <a:buChar char="q"/>
              <a:defRPr sz="20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 bwMode="auto">
          <a:xfrm>
            <a:off x="6910388" y="6557963"/>
            <a:ext cx="21336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000" b="1"/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CAP - </a:t>
            </a:r>
            <a:fld id="{3A0D502E-10F6-490C-BDD4-87A857A47D49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‹#›</a:t>
            </a:fld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64DF56-8080-4283-A892-444C35572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auto">
          <a:xfrm>
            <a:off x="6910388" y="6557963"/>
            <a:ext cx="21336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000" b="1"/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CAP - </a:t>
            </a:r>
            <a:fld id="{8F0EA098-F013-44F0-8ACB-13F9AE91699C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‹#›</a:t>
            </a:fld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5750"/>
            <a:ext cx="3810000" cy="4540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5750"/>
            <a:ext cx="3810000" cy="4540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4AF4E0-8E0A-4457-9F73-817E4F12E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auto">
          <a:xfrm>
            <a:off x="6910388" y="6557963"/>
            <a:ext cx="21336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000" b="1"/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CAP - </a:t>
            </a:r>
            <a:fld id="{7B4254E4-9F6A-44B5-873F-EB876D2AC4DF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‹#›</a:t>
            </a:fld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DEE08F3-5270-4A62-A356-CCDBA28DC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 bwMode="auto">
          <a:xfrm>
            <a:off x="6910388" y="6557963"/>
            <a:ext cx="21336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000" b="1"/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CAP - </a:t>
            </a:r>
            <a:fld id="{BC186ADE-EAFE-494C-B0D7-51D0C505C4C3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‹#›</a:t>
            </a:fld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36C5B30-FC26-4DD7-A55F-C814516B5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 bwMode="auto">
          <a:xfrm>
            <a:off x="0" y="0"/>
            <a:ext cx="9144000" cy="1560513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 bwMode="auto">
          <a:xfrm>
            <a:off x="6910388" y="6557963"/>
            <a:ext cx="21336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000" b="1"/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CAP - </a:t>
            </a:r>
            <a:fld id="{0A77D4C6-8175-492B-8430-37F8DCAA72E6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‹#›</a:t>
            </a:fld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DB4B09B-88D0-480F-B07B-EF9A20626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auto">
          <a:xfrm>
            <a:off x="6910388" y="6557963"/>
            <a:ext cx="21336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000" b="1"/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CAP - </a:t>
            </a:r>
            <a:fld id="{5F0C5103-7772-4CAE-8F18-E23E15461983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‹#›</a:t>
            </a:fld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617EAB0-217C-4054-A05F-0B1552308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77F07-8535-4171-89C2-9C9602E70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auto">
          <a:xfrm>
            <a:off x="6910388" y="6557963"/>
            <a:ext cx="21336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000" b="1"/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CAP - </a:t>
            </a:r>
            <a:fld id="{AD6A1EC7-11DE-460C-8918-D83DD799B623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‹#›</a:t>
            </a:fld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1745ED0-EC95-4281-A866-4E0C27231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 bwMode="auto">
          <a:xfrm>
            <a:off x="6877050" y="6557963"/>
            <a:ext cx="21336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000" b="1"/>
            </a:lvl1pPr>
          </a:lstStyle>
          <a:p>
            <a:pPr>
              <a:defRPr/>
            </a:pPr>
            <a:r>
              <a:rPr lang="en-US" smtClean="0"/>
              <a:t>CAP - </a:t>
            </a:r>
            <a:fld id="{5AE104EB-7904-42B1-9C34-89FCB3D3E2C0}" type="slidenum">
              <a:rPr lang="en-US" smtClean="0"/>
              <a:pPr>
                <a:defRPr/>
              </a:pPr>
              <a:t>‹#›</a:t>
            </a:fld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A69FB73-B6D4-4E1D-AED8-760B52899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 bwMode="auto">
          <a:xfrm>
            <a:off x="6877050" y="6557963"/>
            <a:ext cx="21336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000" b="1"/>
            </a:lvl1pPr>
          </a:lstStyle>
          <a:p>
            <a:pPr>
              <a:defRPr/>
            </a:pPr>
            <a:r>
              <a:rPr lang="en-US" smtClean="0"/>
              <a:t>CAP - </a:t>
            </a:r>
            <a:fld id="{DCFA8DEB-1032-463D-BE72-8C202035F7B3}" type="slidenum">
              <a:rPr lang="en-US" smtClean="0"/>
              <a:pPr>
                <a:defRPr/>
              </a:pPr>
              <a:t>‹#›</a:t>
            </a:fld>
            <a:endParaRPr lang="en-US" dirty="0" smtClean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49225"/>
            <a:ext cx="1943100" cy="5946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9225"/>
            <a:ext cx="5676900" cy="5946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DE07343-F6DA-4041-9434-72E8106EA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 bwMode="auto">
          <a:xfrm>
            <a:off x="6910388" y="6557963"/>
            <a:ext cx="21336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000" b="1"/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CAP - </a:t>
            </a:r>
            <a:fld id="{BF33379B-255B-46D4-B455-D58D8C0F156C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‹#›</a:t>
            </a:fld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922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55750"/>
            <a:ext cx="7772400" cy="4540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962A46-7735-4B9E-A314-8F7C686E1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47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3F3A38-9093-44AB-8BB6-C442C604E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47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23CD82D-27E5-429F-B6D4-DF89F1DEE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6F18D-5C5A-41AD-B280-33E93E842E58}" type="datetimeFigureOut">
              <a:rPr lang="en-US"/>
              <a:pPr>
                <a:defRPr/>
              </a:pPr>
              <a:t>7/1/2009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DCDCD-510F-4A86-B393-AAAA6FFA0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C6012-F344-48D2-ADA0-60DC6480FF79}" type="datetimeFigureOut">
              <a:rPr lang="en-US"/>
              <a:pPr>
                <a:defRPr/>
              </a:pPr>
              <a:t>7/1/2009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10D9C-A0EE-4695-AF27-642D98ED1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14B04-9D3F-42F0-AF9C-B3D60CE21A38}" type="datetimeFigureOut">
              <a:rPr lang="en-US"/>
              <a:pPr>
                <a:defRPr/>
              </a:pPr>
              <a:t>7/1/2009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5A5A4-A2CB-4C42-849D-BC71CEA69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C964F-10E4-4B7D-9026-18DAC5FE9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8D918-A5CB-49C0-B768-E4B02C39E357}" type="datetimeFigureOut">
              <a:rPr lang="en-US"/>
              <a:pPr>
                <a:defRPr/>
              </a:pPr>
              <a:t>7/1/2009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D846D-5542-4AB1-8AF9-94023C15A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62838-52D3-44FC-9C9A-AA6E18B89AF9}" type="datetimeFigureOut">
              <a:rPr lang="en-US"/>
              <a:pPr>
                <a:defRPr/>
              </a:pPr>
              <a:t>7/1/2009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162BF-67BD-4EBD-94FB-4B69B96BA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1DFAE-9473-4E81-81E8-991571353C1A}" type="datetimeFigureOut">
              <a:rPr lang="en-US"/>
              <a:pPr>
                <a:defRPr/>
              </a:pPr>
              <a:t>7/1/2009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8CDD0-7193-41F3-9C5F-611209A85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6910388" y="6569075"/>
            <a:ext cx="2133600" cy="166688"/>
          </a:xfrm>
          <a:prstGeom prst="rect">
            <a:avLst/>
          </a:prstGeom>
        </p:spPr>
        <p:txBody>
          <a:bodyPr anchor="ctr"/>
          <a:lstStyle>
            <a:lvl1pPr algn="r">
              <a:defRPr sz="1000" b="1"/>
            </a:lvl1pPr>
          </a:lstStyle>
          <a:p>
            <a:pPr eaLnBrk="0" hangingPunct="0"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</a:rPr>
              <a:t>CAP - </a:t>
            </a:r>
            <a:fld id="{F68ACC9C-7D9E-4270-9FB1-B26AEC33C6BD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 eaLnBrk="0" hangingPunct="0">
                <a:defRPr/>
              </a:pPr>
              <a:t>‹#›</a:t>
            </a:fld>
            <a:endParaRPr lang="en-US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F32F9-9FBA-4C4E-A381-D65DED6E29D1}" type="datetimeFigureOut">
              <a:rPr lang="en-US"/>
              <a:pPr>
                <a:defRPr/>
              </a:pPr>
              <a:t>7/1/2009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27C54-6014-473A-8B0A-B5CFFE310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C7BB0-8496-44B4-AEFD-D29D30EDA960}" type="datetimeFigureOut">
              <a:rPr lang="en-US"/>
              <a:pPr>
                <a:defRPr/>
              </a:pPr>
              <a:t>7/1/2009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3C124-7F8D-4AFA-8C20-FE1A3C5F3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88383-010E-4AA1-B327-D6AB8D8789F3}" type="datetimeFigureOut">
              <a:rPr lang="en-US"/>
              <a:pPr>
                <a:defRPr/>
              </a:pPr>
              <a:t>7/1/2009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9277C-F1EC-4425-8040-5FF82E295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D5EDD-596A-4F18-8683-41D399A8D716}" type="datetimeFigureOut">
              <a:rPr lang="en-US"/>
              <a:pPr>
                <a:defRPr/>
              </a:pPr>
              <a:t>7/1/2009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22048-8FA7-49EF-9DE0-DB3E39331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20066-9C90-4F34-BEC1-29E9C5E35B85}" type="datetimeFigureOut">
              <a:rPr lang="en-US"/>
              <a:pPr>
                <a:defRPr/>
              </a:pPr>
              <a:t>7/1/2009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AF285-5746-4FE1-B072-666F80D75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5750"/>
            <a:ext cx="3810000" cy="4540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5750"/>
            <a:ext cx="3810000" cy="4540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27CF1-7E9C-4483-9B6F-B2AF6F23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48388-50B2-42A4-AA6A-606830D90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A8F62-1649-4A4B-B160-BF08C70AA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3770E-A13A-4516-9DCF-883253AAA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F9AD3-983B-401F-9BB7-58025F58D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92249-BA14-4C56-8B12-5007442C9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F2BF2E8-6052-4F0C-9DD3-20546BFCD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7831" name="Rectangle 7" descr="Narrow vertical"/>
          <p:cNvSpPr>
            <a:spLocks noChangeArrowheads="1"/>
          </p:cNvSpPr>
          <p:nvPr userDrawn="1"/>
        </p:nvSpPr>
        <p:spPr bwMode="auto">
          <a:xfrm rot="16200000">
            <a:off x="-2705100" y="2705100"/>
            <a:ext cx="6858000" cy="1447800"/>
          </a:xfrm>
          <a:prstGeom prst="rect">
            <a:avLst/>
          </a:prstGeom>
          <a:pattFill prst="narVert">
            <a:fgClr>
              <a:srgbClr val="CC9900"/>
            </a:fgClr>
            <a:bgClr>
              <a:srgbClr val="FFFFCC"/>
            </a:bgClr>
          </a:patt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5750"/>
            <a:ext cx="77724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92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7" r:id="rId2"/>
    <p:sldLayoutId id="2147483786" r:id="rId3"/>
    <p:sldLayoutId id="2147483785" r:id="rId4"/>
    <p:sldLayoutId id="2147483784" r:id="rId5"/>
    <p:sldLayoutId id="2147483783" r:id="rId6"/>
    <p:sldLayoutId id="2147483782" r:id="rId7"/>
    <p:sldLayoutId id="2147483781" r:id="rId8"/>
    <p:sldLayoutId id="2147483780" r:id="rId9"/>
    <p:sldLayoutId id="2147483779" r:id="rId10"/>
    <p:sldLayoutId id="2147483778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q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16" name="Rectangle 16" descr="Narrow horizontal"/>
          <p:cNvSpPr>
            <a:spLocks noChangeArrowheads="1"/>
          </p:cNvSpPr>
          <p:nvPr userDrawn="1"/>
        </p:nvSpPr>
        <p:spPr bwMode="auto">
          <a:xfrm>
            <a:off x="0" y="0"/>
            <a:ext cx="9144000" cy="1447800"/>
          </a:xfrm>
          <a:prstGeom prst="rect">
            <a:avLst/>
          </a:prstGeom>
          <a:pattFill prst="narHorz">
            <a:fgClr>
              <a:srgbClr val="CC9900"/>
            </a:fgClr>
            <a:bgClr>
              <a:srgbClr val="FFFFCC"/>
            </a:bgClr>
          </a:pattFill>
          <a:ln w="381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3315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5750"/>
            <a:ext cx="77724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63563" y="1603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" name="Line 13"/>
          <p:cNvSpPr>
            <a:spLocks noChangeShapeType="1"/>
          </p:cNvSpPr>
          <p:nvPr userDrawn="1"/>
        </p:nvSpPr>
        <p:spPr bwMode="auto">
          <a:xfrm>
            <a:off x="0" y="1441450"/>
            <a:ext cx="9144000" cy="0"/>
          </a:xfrm>
          <a:prstGeom prst="line">
            <a:avLst/>
          </a:prstGeom>
          <a:noFill/>
          <a:ln w="82550" cmpd="tri">
            <a:pattFill prst="narHorz">
              <a:fgClr>
                <a:srgbClr val="000000"/>
              </a:fgClr>
              <a:bgClr>
                <a:srgbClr val="CC9900"/>
              </a:bgClr>
            </a:patt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910388" y="6557963"/>
            <a:ext cx="2133600" cy="16668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0" hangingPunct="0">
              <a:defRPr/>
            </a:pPr>
            <a:r>
              <a:rPr lang="en-US" smtClean="0"/>
              <a:t>CAP - </a:t>
            </a:r>
            <a:fld id="{0C93FF96-BF77-49D9-B218-13AE72446115}" type="slidenum">
              <a:rPr lang="en-US" smtClean="0"/>
              <a:pPr eaLnBrk="0" hangingPunct="0"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90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789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q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D5AD82-A20A-45CF-B924-66818DD105E0}" type="datetimeFigureOut">
              <a:rPr lang="en-US"/>
              <a:pPr>
                <a:defRPr/>
              </a:pPr>
              <a:t>7/1/2009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843389-E0F6-4E87-BC10-E5B0852BC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99" r:id="rId2"/>
    <p:sldLayoutId id="2147483798" r:id="rId3"/>
    <p:sldLayoutId id="2147483797" r:id="rId4"/>
    <p:sldLayoutId id="2147483796" r:id="rId5"/>
    <p:sldLayoutId id="2147483795" r:id="rId6"/>
    <p:sldLayoutId id="2147483814" r:id="rId7"/>
    <p:sldLayoutId id="2147483794" r:id="rId8"/>
    <p:sldLayoutId id="2147483793" r:id="rId9"/>
    <p:sldLayoutId id="2147483792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4.v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2.gif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5" descr="logo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638" y="4211638"/>
            <a:ext cx="2281237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7"/>
          <p:cNvSpPr>
            <a:spLocks noChangeArrowheads="1"/>
          </p:cNvSpPr>
          <p:nvPr/>
        </p:nvSpPr>
        <p:spPr bwMode="auto">
          <a:xfrm>
            <a:off x="3003550" y="4471988"/>
            <a:ext cx="6099175" cy="138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/>
              <a:t>2009 Workshop for</a:t>
            </a:r>
          </a:p>
          <a:p>
            <a:pPr algn="ctr" eaLnBrk="0" hangingPunct="0"/>
            <a:r>
              <a:rPr lang="en-US" sz="2800" b="1"/>
              <a:t>The Committee for the Formation of Engineers Puebla-Tlaxcala</a:t>
            </a:r>
          </a:p>
        </p:txBody>
      </p:sp>
      <p:sp>
        <p:nvSpPr>
          <p:cNvPr id="44035" name="Rectangle 8"/>
          <p:cNvSpPr>
            <a:spLocks noChangeArrowheads="1"/>
          </p:cNvSpPr>
          <p:nvPr/>
        </p:nvSpPr>
        <p:spPr bwMode="auto">
          <a:xfrm>
            <a:off x="0" y="334963"/>
            <a:ext cx="9144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381000"/>
            <a:r>
              <a:rPr lang="en-US" sz="3600" b="1">
                <a:solidFill>
                  <a:schemeClr val="tx2"/>
                </a:solidFill>
              </a:rPr>
              <a:t>Content, Assessment and Pedagogy</a:t>
            </a:r>
            <a:br>
              <a:rPr lang="en-US" sz="3600" b="1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tx2"/>
                </a:solidFill>
              </a:rPr>
              <a:t>(CAP): An Integrated Design Approach</a:t>
            </a:r>
          </a:p>
        </p:txBody>
      </p:sp>
      <p:sp>
        <p:nvSpPr>
          <p:cNvPr id="44036" name="Rectangle 9"/>
          <p:cNvSpPr>
            <a:spLocks noChangeArrowheads="1"/>
          </p:cNvSpPr>
          <p:nvPr/>
        </p:nvSpPr>
        <p:spPr bwMode="auto">
          <a:xfrm>
            <a:off x="3128963" y="6126163"/>
            <a:ext cx="5848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algn="ctr" defTabSz="381000">
              <a:spcBef>
                <a:spcPct val="20000"/>
              </a:spcBef>
              <a:buClr>
                <a:srgbClr val="CC9900"/>
              </a:buClr>
              <a:buFont typeface="Wingdings" pitchFamily="2" charset="2"/>
              <a:buNone/>
            </a:pPr>
            <a:r>
              <a:rPr lang="en-US" sz="2400">
                <a:solidFill>
                  <a:srgbClr val="000000"/>
                </a:solidFill>
              </a:rPr>
              <a:t>Session 3 – July 2, 2009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14363" y="2357438"/>
            <a:ext cx="79152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381000">
              <a:spcBef>
                <a:spcPct val="20000"/>
              </a:spcBef>
              <a:buClr>
                <a:srgbClr val="CC9900"/>
              </a:buClr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000000"/>
                </a:solidFill>
              </a:rPr>
              <a:t>Instructional Team:</a:t>
            </a:r>
          </a:p>
          <a:p>
            <a:pPr marL="342900" indent="-342900" algn="ctr" defTabSz="381000">
              <a:spcBef>
                <a:spcPct val="20000"/>
              </a:spcBef>
              <a:buClr>
                <a:srgbClr val="CC9900"/>
              </a:buClr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000000"/>
                </a:solidFill>
              </a:rPr>
              <a:t>Ruth Streveler, Karl Smith &amp; Rocío Chavela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7" name="Rectangle 4"/>
          <p:cNvSpPr>
            <a:spLocks noChangeArrowheads="1"/>
          </p:cNvSpPr>
          <p:nvPr/>
        </p:nvSpPr>
        <p:spPr bwMode="auto">
          <a:xfrm>
            <a:off x="371475" y="5935663"/>
            <a:ext cx="8559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Shulman, Lee S.  1999.  Taking learning seriously.  Change, 31 (4), 11-17.</a:t>
            </a:r>
          </a:p>
        </p:txBody>
      </p:sp>
      <p:sp>
        <p:nvSpPr>
          <p:cNvPr id="80281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What do we do about these pathologies?  - </a:t>
            </a:r>
            <a:r>
              <a:rPr lang="en-US" sz="3200" smtClean="0"/>
              <a:t>Lee Shulman</a:t>
            </a:r>
          </a:p>
        </p:txBody>
      </p:sp>
      <p:sp>
        <p:nvSpPr>
          <p:cNvPr id="802819" name="Rectangle 6"/>
          <p:cNvSpPr>
            <a:spLocks noGrp="1" noChangeArrowheads="1"/>
          </p:cNvSpPr>
          <p:nvPr>
            <p:ph idx="1"/>
          </p:nvPr>
        </p:nvSpPr>
        <p:spPr>
          <a:xfrm>
            <a:off x="423863" y="1684338"/>
            <a:ext cx="8218487" cy="48053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mtClean="0"/>
              <a:t>Activity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Reflection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Collaboration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Passion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249" name="Picture 6" descr="heads100dp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7363" y="1581150"/>
            <a:ext cx="57340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2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6369" name="Group 16"/>
          <p:cNvGrpSpPr>
            <a:grpSpLocks/>
          </p:cNvGrpSpPr>
          <p:nvPr/>
        </p:nvGrpSpPr>
        <p:grpSpPr bwMode="auto">
          <a:xfrm>
            <a:off x="98425" y="1660525"/>
            <a:ext cx="8940800" cy="4916488"/>
            <a:chOff x="128" y="941"/>
            <a:chExt cx="5632" cy="3097"/>
          </a:xfrm>
        </p:grpSpPr>
        <p:sp>
          <p:nvSpPr>
            <p:cNvPr id="826371" name="Line 17"/>
            <p:cNvSpPr>
              <a:spLocks noChangeShapeType="1"/>
            </p:cNvSpPr>
            <p:nvPr/>
          </p:nvSpPr>
          <p:spPr bwMode="auto">
            <a:xfrm flipV="1">
              <a:off x="2347" y="1793"/>
              <a:ext cx="480" cy="38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 type="stealth" w="lg" len="lg"/>
            </a:ln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826372" name="Picture 18" descr="DSC00004"/>
            <p:cNvPicPr preferRelativeResize="0"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3" y="2512"/>
              <a:ext cx="1412" cy="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373" name="Picture 19" descr="engr100bridgepic5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0" y="941"/>
              <a:ext cx="2400" cy="1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374" name="Picture 20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88" y="2347"/>
              <a:ext cx="1571" cy="1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375" name="Picture 21" descr="STOEB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8" y="1523"/>
              <a:ext cx="1561" cy="1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376" name="Picture 22"/>
            <p:cNvPicPr preferRelativeResize="0"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71" y="1826"/>
              <a:ext cx="1989" cy="1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6377" name="Line 23"/>
            <p:cNvSpPr>
              <a:spLocks noChangeShapeType="1"/>
            </p:cNvSpPr>
            <p:nvPr/>
          </p:nvSpPr>
          <p:spPr bwMode="auto">
            <a:xfrm flipV="1">
              <a:off x="3098" y="2774"/>
              <a:ext cx="480" cy="38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 type="stealth" w="lg" len="lg"/>
            </a:ln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826378" name="Picture 24"/>
            <p:cNvPicPr preferRelativeResize="0"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83" y="2792"/>
              <a:ext cx="1203" cy="1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379" name="Picture 25" descr="lecture"/>
            <p:cNvPicPr preferRelativeResize="0"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030" y="1061"/>
              <a:ext cx="1811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380" name="Picture 26" descr="group"/>
            <p:cNvPicPr preferRelativeResize="0"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970" y="3223"/>
              <a:ext cx="1508" cy="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6370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Pedagogies of Engagement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1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z="3800" smtClean="0"/>
              <a:t>MIT &amp; Harvard – Engaged  Pedagogy</a:t>
            </a:r>
          </a:p>
        </p:txBody>
      </p:sp>
      <p:pic>
        <p:nvPicPr>
          <p:cNvPr id="8448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19275"/>
            <a:ext cx="3962400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48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895475"/>
            <a:ext cx="4419600" cy="3621088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</p:spPr>
      </p:pic>
      <p:sp>
        <p:nvSpPr>
          <p:cNvPr id="844804" name="Rectangle 8"/>
          <p:cNvSpPr>
            <a:spLocks noChangeArrowheads="1"/>
          </p:cNvSpPr>
          <p:nvPr/>
        </p:nvSpPr>
        <p:spPr bwMode="auto">
          <a:xfrm>
            <a:off x="4495800" y="5705475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January 2, 2009—Science, Vol. 323 </a:t>
            </a:r>
          </a:p>
          <a:p>
            <a:pPr algn="ctr"/>
            <a:r>
              <a:rPr lang="en-US" sz="1200"/>
              <a:t>www.sciencemag.org</a:t>
            </a:r>
          </a:p>
        </p:txBody>
      </p:sp>
      <p:sp>
        <p:nvSpPr>
          <p:cNvPr id="844805" name="Text Box 5"/>
          <p:cNvSpPr txBox="1">
            <a:spLocks noChangeArrowheads="1"/>
          </p:cNvSpPr>
          <p:nvPr/>
        </p:nvSpPr>
        <p:spPr bwMode="auto">
          <a:xfrm>
            <a:off x="228600" y="5705475"/>
            <a:ext cx="414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January 13, 2009—New York Times</a:t>
            </a:r>
          </a:p>
          <a:p>
            <a:pPr algn="ctr"/>
            <a:r>
              <a:rPr lang="en-US" sz="1200"/>
              <a:t>http://www.nytimes.com/2009/01/13/us/13physics.html?em</a:t>
            </a:r>
          </a:p>
        </p:txBody>
      </p:sp>
      <p:sp>
        <p:nvSpPr>
          <p:cNvPr id="844806" name="Text Box 9"/>
          <p:cNvSpPr txBox="1">
            <a:spLocks noChangeArrowheads="1"/>
          </p:cNvSpPr>
          <p:nvPr/>
        </p:nvSpPr>
        <p:spPr bwMode="auto">
          <a:xfrm>
            <a:off x="0" y="6415088"/>
            <a:ext cx="91440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Calls for evidence-based teaching practices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21" name="Picture 4"/>
          <p:cNvPicPr>
            <a:picLocks noChangeAspect="1" noChangeArrowheads="1"/>
          </p:cNvPicPr>
          <p:nvPr/>
        </p:nvPicPr>
        <p:blipFill>
          <a:blip r:embed="rId2"/>
          <a:srcRect t="10011" r="1117" b="1900"/>
          <a:stretch>
            <a:fillRect/>
          </a:stretch>
        </p:blipFill>
        <p:spPr bwMode="auto">
          <a:xfrm>
            <a:off x="0" y="1598613"/>
            <a:ext cx="9144000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22" name="Title 3"/>
          <p:cNvSpPr>
            <a:spLocks noGrp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z="2600" smtClean="0"/>
              <a:t>http://web.mit.edu/edtech/casestudies/teal.html#video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849688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79974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3975" y="0"/>
            <a:ext cx="5280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9747" name="Rectangle 8"/>
          <p:cNvSpPr>
            <a:spLocks noChangeArrowheads="1"/>
          </p:cNvSpPr>
          <p:nvPr/>
        </p:nvSpPr>
        <p:spPr bwMode="auto">
          <a:xfrm>
            <a:off x="-12700" y="6521450"/>
            <a:ext cx="4006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http://www.ncsu.edu/PER/scaleup.html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Cooperative Learning</a:t>
            </a:r>
          </a:p>
        </p:txBody>
      </p:sp>
      <p:sp>
        <p:nvSpPr>
          <p:cNvPr id="800770" name="Rectangle 4"/>
          <p:cNvSpPr>
            <a:spLocks noGrp="1" noChangeArrowheads="1"/>
          </p:cNvSpPr>
          <p:nvPr>
            <p:ph idx="1"/>
          </p:nvPr>
        </p:nvSpPr>
        <p:spPr>
          <a:xfrm>
            <a:off x="231775" y="1671638"/>
            <a:ext cx="8218488" cy="48069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rgbClr val="000000"/>
                </a:solidFill>
              </a:rPr>
              <a:t>Positive Interdependence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rgbClr val="000000"/>
                </a:solidFill>
              </a:rPr>
              <a:t>Individual and Group Accountability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rgbClr val="000000"/>
                </a:solidFill>
              </a:rPr>
              <a:t>Face-to-Face Promotive Interaction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rgbClr val="000000"/>
                </a:solidFill>
              </a:rPr>
              <a:t>Teamwork Skills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rgbClr val="000000"/>
                </a:solidFill>
              </a:rPr>
              <a:t>Group Processing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800771" name="Picture 5" descr="MPj04393730000[1]"/>
          <p:cNvPicPr>
            <a:picLocks noChangeAspect="1" noChangeArrowheads="1"/>
          </p:cNvPicPr>
          <p:nvPr/>
        </p:nvPicPr>
        <p:blipFill>
          <a:blip r:embed="rId2">
            <a:lum bright="36000" contrast="18000"/>
          </a:blip>
          <a:srcRect/>
          <a:stretch>
            <a:fillRect/>
          </a:stretch>
        </p:blipFill>
        <p:spPr bwMode="auto">
          <a:xfrm>
            <a:off x="6838950" y="3360738"/>
            <a:ext cx="2116138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627" name="Picture 5" descr="Active_Learning-3"/>
          <p:cNvPicPr>
            <a:picLocks noChangeAspect="1" noChangeArrowheads="1"/>
          </p:cNvPicPr>
          <p:nvPr/>
        </p:nvPicPr>
        <p:blipFill>
          <a:blip r:embed="rId3">
            <a:lum bright="52000" contrast="-70000"/>
          </a:blip>
          <a:srcRect/>
          <a:stretch>
            <a:fillRect/>
          </a:stretch>
        </p:blipFill>
        <p:spPr bwMode="auto">
          <a:xfrm>
            <a:off x="0" y="1493838"/>
            <a:ext cx="20097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4628" name="Picture 6" descr="CL-ASHE"/>
          <p:cNvPicPr>
            <a:picLocks noChangeAspect="1" noChangeArrowheads="1"/>
          </p:cNvPicPr>
          <p:nvPr/>
        </p:nvPicPr>
        <p:blipFill>
          <a:blip r:embed="rId4">
            <a:lum bright="46000" contrast="-46000"/>
          </a:blip>
          <a:srcRect l="2699" r="771"/>
          <a:stretch>
            <a:fillRect/>
          </a:stretch>
        </p:blipFill>
        <p:spPr bwMode="auto">
          <a:xfrm>
            <a:off x="0" y="4149725"/>
            <a:ext cx="188753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94626" name="Object 2"/>
          <p:cNvGraphicFramePr>
            <a:graphicFrameLocks noChangeAspect="1"/>
          </p:cNvGraphicFramePr>
          <p:nvPr/>
        </p:nvGraphicFramePr>
        <p:xfrm>
          <a:off x="2265363" y="1779588"/>
          <a:ext cx="6675437" cy="4645025"/>
        </p:xfrm>
        <a:graphic>
          <a:graphicData uri="http://schemas.openxmlformats.org/presentationml/2006/ole">
            <p:oleObj spid="_x0000_s794626" name="Drawing" r:id="rId5" imgW="5600634" imgH="3467018" progId="Presentations.Drawing.12">
              <p:embed/>
            </p:oleObj>
          </a:graphicData>
        </a:graphic>
      </p:graphicFrame>
      <p:sp>
        <p:nvSpPr>
          <p:cNvPr id="79462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Cooperative Learning (cont.)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0000"/>
                </a:solidFill>
              </a:rPr>
              <a:t>Cooperative Learning Research Support</a:t>
            </a:r>
          </a:p>
        </p:txBody>
      </p:sp>
      <p:sp>
        <p:nvSpPr>
          <p:cNvPr id="803842" name="Rectangle 3"/>
          <p:cNvSpPr>
            <a:spLocks noGrp="1" noChangeArrowheads="1"/>
          </p:cNvSpPr>
          <p:nvPr>
            <p:ph idx="1"/>
          </p:nvPr>
        </p:nvSpPr>
        <p:spPr>
          <a:xfrm>
            <a:off x="423863" y="1955800"/>
            <a:ext cx="8218487" cy="34591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Over 300 Experimental Studies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First study conducted in 1924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High Generalizability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Multiple Outcomes</a:t>
            </a:r>
            <a:endParaRPr lang="en-US" smtClean="0"/>
          </a:p>
        </p:txBody>
      </p:sp>
      <p:sp>
        <p:nvSpPr>
          <p:cNvPr id="803843" name="Rectangle 4"/>
          <p:cNvSpPr>
            <a:spLocks noChangeArrowheads="1"/>
          </p:cNvSpPr>
          <p:nvPr/>
        </p:nvSpPr>
        <p:spPr bwMode="auto">
          <a:xfrm>
            <a:off x="236538" y="5875338"/>
            <a:ext cx="8755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 eaLnBrk="0" hangingPunct="0"/>
            <a:r>
              <a:rPr lang="en-US">
                <a:solidFill>
                  <a:srgbClr val="000000"/>
                </a:solidFill>
              </a:rPr>
              <a:t>Johnson, D.W., Johnson, R.T., &amp; Smith, K.A.  1998.  Cooperative learning returns to college: What evidence is there that it works?  </a:t>
            </a:r>
            <a:r>
              <a:rPr lang="en-US" i="1">
                <a:solidFill>
                  <a:srgbClr val="000000"/>
                </a:solidFill>
              </a:rPr>
              <a:t>Change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 i="1">
                <a:solidFill>
                  <a:srgbClr val="000000"/>
                </a:solidFill>
              </a:rPr>
              <a:t>30</a:t>
            </a:r>
            <a:r>
              <a:rPr lang="en-US">
                <a:solidFill>
                  <a:srgbClr val="000000"/>
                </a:solidFill>
              </a:rPr>
              <a:t> (4), 26-35.</a:t>
            </a:r>
          </a:p>
        </p:txBody>
      </p:sp>
      <p:pic>
        <p:nvPicPr>
          <p:cNvPr id="803844" name="Picture 5"/>
          <p:cNvPicPr>
            <a:picLocks noChangeAspect="1" noChangeArrowheads="1"/>
          </p:cNvPicPr>
          <p:nvPr/>
        </p:nvPicPr>
        <p:blipFill>
          <a:blip r:embed="rId2"/>
          <a:srcRect l="20000" t="2325" r="21396"/>
          <a:stretch>
            <a:fillRect/>
          </a:stretch>
        </p:blipFill>
        <p:spPr bwMode="auto">
          <a:xfrm>
            <a:off x="5080000" y="3308350"/>
            <a:ext cx="1485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3845" name="Picture 6"/>
          <p:cNvPicPr>
            <a:picLocks noChangeAspect="1" noChangeArrowheads="1"/>
          </p:cNvPicPr>
          <p:nvPr/>
        </p:nvPicPr>
        <p:blipFill>
          <a:blip r:embed="rId3"/>
          <a:srcRect t="14525"/>
          <a:stretch>
            <a:fillRect/>
          </a:stretch>
        </p:blipFill>
        <p:spPr bwMode="auto">
          <a:xfrm>
            <a:off x="7004050" y="3297238"/>
            <a:ext cx="14986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3846" name="Text Box 7"/>
          <p:cNvSpPr txBox="1">
            <a:spLocks noChangeArrowheads="1"/>
          </p:cNvSpPr>
          <p:nvPr/>
        </p:nvSpPr>
        <p:spPr bwMode="auto">
          <a:xfrm>
            <a:off x="5226050" y="5259388"/>
            <a:ext cx="1257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January 2005</a:t>
            </a:r>
          </a:p>
        </p:txBody>
      </p:sp>
      <p:sp>
        <p:nvSpPr>
          <p:cNvPr id="803847" name="Text Box 8"/>
          <p:cNvSpPr txBox="1">
            <a:spLocks noChangeArrowheads="1"/>
          </p:cNvSpPr>
          <p:nvPr/>
        </p:nvSpPr>
        <p:spPr bwMode="auto">
          <a:xfrm>
            <a:off x="7170738" y="5248275"/>
            <a:ext cx="1119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March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s-MX" smtClean="0"/>
              <a:t>Outcomes</a:t>
            </a:r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2413" y="1720850"/>
            <a:ext cx="4968875" cy="484822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rgbClr val="996600"/>
              </a:buClr>
              <a:buFont typeface="Wingdings" pitchFamily="2" charset="2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</a:rPr>
              <a:t>Achievement and retention</a:t>
            </a:r>
          </a:p>
          <a:p>
            <a:pPr eaLnBrk="1" hangingPunct="1">
              <a:spcBef>
                <a:spcPts val="1200"/>
              </a:spcBef>
              <a:buClr>
                <a:srgbClr val="996600"/>
              </a:buClr>
              <a:buFont typeface="Wingdings" pitchFamily="2" charset="2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</a:rPr>
              <a:t>Critical thinking and higher-level</a:t>
            </a:r>
          </a:p>
          <a:p>
            <a:pPr marL="457200" indent="-60325" eaLnBrk="1" hangingPunct="1">
              <a:spcBef>
                <a:spcPts val="1200"/>
              </a:spcBef>
              <a:buClr>
                <a:srgbClr val="996600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reasoning</a:t>
            </a:r>
            <a:endParaRPr lang="en-US" sz="24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1200"/>
              </a:spcBef>
              <a:buClr>
                <a:srgbClr val="996600"/>
              </a:buClr>
              <a:buFont typeface="Wingdings" pitchFamily="2" charset="2"/>
              <a:buAutoNum type="arabicPeriod" startAt="3"/>
              <a:defRPr/>
            </a:pPr>
            <a:r>
              <a:rPr lang="en-US" sz="2400" dirty="0">
                <a:solidFill>
                  <a:srgbClr val="000000"/>
                </a:solidFill>
              </a:rPr>
              <a:t>Differentiated views of others</a:t>
            </a:r>
          </a:p>
          <a:p>
            <a:pPr eaLnBrk="1" hangingPunct="1">
              <a:spcBef>
                <a:spcPts val="1200"/>
              </a:spcBef>
              <a:buClr>
                <a:srgbClr val="996600"/>
              </a:buClr>
              <a:buFont typeface="Wingdings" pitchFamily="2" charset="2"/>
              <a:buAutoNum type="arabicPeriod" startAt="3"/>
              <a:defRPr/>
            </a:pPr>
            <a:r>
              <a:rPr lang="en-US" sz="2400" dirty="0">
                <a:solidFill>
                  <a:srgbClr val="000000"/>
                </a:solidFill>
              </a:rPr>
              <a:t>Accurate understanding of others' perspectives</a:t>
            </a:r>
          </a:p>
          <a:p>
            <a:pPr eaLnBrk="1" hangingPunct="1">
              <a:spcBef>
                <a:spcPts val="1200"/>
              </a:spcBef>
              <a:buClr>
                <a:srgbClr val="996600"/>
              </a:buClr>
              <a:buFont typeface="Wingdings" pitchFamily="2" charset="2"/>
              <a:buAutoNum type="arabicPeriod" startAt="3"/>
              <a:defRPr/>
            </a:pPr>
            <a:r>
              <a:rPr lang="en-US" sz="2400" dirty="0">
                <a:solidFill>
                  <a:srgbClr val="000000"/>
                </a:solidFill>
              </a:rPr>
              <a:t>Liking for classmates and teacher</a:t>
            </a:r>
          </a:p>
          <a:p>
            <a:pPr eaLnBrk="1" hangingPunct="1">
              <a:spcBef>
                <a:spcPts val="1200"/>
              </a:spcBef>
              <a:buClr>
                <a:srgbClr val="996600"/>
              </a:buClr>
              <a:buFont typeface="Wingdings" pitchFamily="2" charset="2"/>
              <a:buAutoNum type="arabicPeriod" startAt="3"/>
              <a:defRPr/>
            </a:pPr>
            <a:r>
              <a:rPr lang="en-US" sz="2400" dirty="0">
                <a:solidFill>
                  <a:srgbClr val="000000"/>
                </a:solidFill>
              </a:rPr>
              <a:t>Liking for subject areas</a:t>
            </a:r>
          </a:p>
          <a:p>
            <a:pPr eaLnBrk="1" hangingPunct="1">
              <a:spcBef>
                <a:spcPts val="1200"/>
              </a:spcBef>
              <a:buClr>
                <a:srgbClr val="996600"/>
              </a:buClr>
              <a:buFont typeface="Wingdings" pitchFamily="2" charset="2"/>
              <a:buAutoNum type="arabicPeriod" startAt="3"/>
              <a:defRPr/>
            </a:pPr>
            <a:r>
              <a:rPr lang="en-US" sz="2400" dirty="0">
                <a:solidFill>
                  <a:srgbClr val="000000"/>
                </a:solidFill>
              </a:rPr>
              <a:t>Teamwork skills</a:t>
            </a:r>
            <a:endParaRPr lang="en-US" sz="2400" dirty="0"/>
          </a:p>
        </p:txBody>
      </p:sp>
      <p:pic>
        <p:nvPicPr>
          <p:cNvPr id="804867" name="Picture 2" descr="http://www.co-operation.org/images/outcom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8413" y="2101850"/>
            <a:ext cx="38004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5"/>
          <p:cNvSpPr>
            <a:spLocks noChangeArrowheads="1"/>
          </p:cNvSpPr>
          <p:nvPr/>
        </p:nvSpPr>
        <p:spPr bwMode="auto">
          <a:xfrm>
            <a:off x="393700" y="19558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spcAft>
                <a:spcPct val="10000"/>
              </a:spcAft>
              <a:buClr>
                <a:schemeClr val="bg2"/>
              </a:buClr>
              <a:buSzPct val="70000"/>
              <a:buFont typeface="Wingdings" pitchFamily="2" charset="2"/>
              <a:buChar char="o"/>
            </a:pPr>
            <a:endParaRPr lang="en-US" sz="280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3863" y="1684338"/>
            <a:ext cx="8218487" cy="4787900"/>
          </a:xfr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spcAft>
                <a:spcPct val="10000"/>
              </a:spcAft>
              <a:buSzPct val="70000"/>
              <a:defRPr/>
            </a:pPr>
            <a:r>
              <a:rPr lang="en-US" sz="2800" dirty="0" smtClean="0"/>
              <a:t>Welcome &amp; Overview</a:t>
            </a:r>
          </a:p>
          <a:p>
            <a:pPr marL="342900" indent="-342900" eaLnBrk="1" hangingPunct="1">
              <a:spcBef>
                <a:spcPct val="20000"/>
              </a:spcBef>
              <a:spcAft>
                <a:spcPct val="10000"/>
              </a:spcAft>
              <a:buSzPct val="70000"/>
              <a:defRPr/>
            </a:pPr>
            <a:r>
              <a:rPr lang="en-US" sz="2800" dirty="0" smtClean="0"/>
              <a:t>Reflections and Session 3</a:t>
            </a:r>
          </a:p>
          <a:p>
            <a:pPr marL="742950" lvl="1" indent="-285750" eaLnBrk="1" hangingPunct="1">
              <a:spcBef>
                <a:spcPct val="20000"/>
              </a:spcBef>
              <a:spcAft>
                <a:spcPct val="10000"/>
              </a:spcAft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Participant “Think-Pair-Share” – Highlights, Insights, and Questions from Session 2</a:t>
            </a:r>
          </a:p>
          <a:p>
            <a:pPr marL="342900" indent="-342900" eaLnBrk="1" hangingPunct="1">
              <a:spcBef>
                <a:spcPct val="20000"/>
              </a:spcBef>
              <a:spcAft>
                <a:spcPct val="10000"/>
              </a:spcAft>
              <a:buSzPct val="70000"/>
              <a:defRPr/>
            </a:pPr>
            <a:r>
              <a:rPr lang="en-US" sz="2800" dirty="0" smtClean="0"/>
              <a:t>Pedagogy</a:t>
            </a:r>
          </a:p>
          <a:p>
            <a:pPr marL="742950" lvl="1" indent="-285750" eaLnBrk="1" hangingPunct="1">
              <a:spcBef>
                <a:spcPct val="20000"/>
              </a:spcBef>
              <a:spcAft>
                <a:spcPct val="10000"/>
              </a:spcAft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Planning Active and Cooperative Learning</a:t>
            </a:r>
          </a:p>
          <a:p>
            <a:pPr marL="342900" indent="-342900" eaLnBrk="1" hangingPunct="1">
              <a:spcBef>
                <a:spcPct val="20000"/>
              </a:spcBef>
              <a:spcAft>
                <a:spcPct val="10000"/>
              </a:spcAft>
              <a:buSzPct val="70000"/>
              <a:defRPr/>
            </a:pPr>
            <a:r>
              <a:rPr lang="en-US" sz="2800" dirty="0" smtClean="0"/>
              <a:t>Aligning Content, Assessment, and Pedagogy</a:t>
            </a:r>
          </a:p>
          <a:p>
            <a:pPr marL="342900" indent="-342900" eaLnBrk="1" hangingPunct="1">
              <a:spcBef>
                <a:spcPct val="20000"/>
              </a:spcBef>
              <a:spcAft>
                <a:spcPct val="10000"/>
              </a:spcAft>
              <a:buSzPct val="70000"/>
              <a:defRPr/>
            </a:pPr>
            <a:r>
              <a:rPr lang="en-US" sz="2800" dirty="0" smtClean="0"/>
              <a:t>Assignments &amp; Next Steps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6083" name="Title 5"/>
          <p:cNvSpPr>
            <a:spLocks noGrp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Session 3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0000"/>
                </a:solidFill>
                <a:cs typeface="Tahoma" pitchFamily="34" charset="0"/>
              </a:rPr>
              <a:t>Faculty interest in higher levels of inquiry in engineering education</a:t>
            </a:r>
          </a:p>
        </p:txBody>
      </p:sp>
      <p:sp>
        <p:nvSpPr>
          <p:cNvPr id="805890" name="Rectangle 3"/>
          <p:cNvSpPr>
            <a:spLocks noGrp="1" noChangeArrowheads="1"/>
          </p:cNvSpPr>
          <p:nvPr>
            <p:ph idx="1"/>
          </p:nvPr>
        </p:nvSpPr>
        <p:spPr>
          <a:xfrm>
            <a:off x="423863" y="1684338"/>
            <a:ext cx="8218487" cy="4330700"/>
          </a:xfrm>
        </p:spPr>
        <p:txBody>
          <a:bodyPr/>
          <a:lstStyle/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tabLst>
                <a:tab pos="1662113" algn="l"/>
              </a:tabLst>
            </a:pPr>
            <a:r>
              <a:rPr lang="en-US" sz="2400" b="1" smtClean="0"/>
              <a:t>Level 0</a:t>
            </a:r>
            <a:r>
              <a:rPr lang="en-US" sz="2400" smtClean="0"/>
              <a:t>	Teacher</a:t>
            </a:r>
          </a:p>
          <a:p>
            <a:pPr marL="742950" lvl="1" indent="-285750" eaLnBrk="1" hangingPunct="1">
              <a:lnSpc>
                <a:spcPct val="100000"/>
              </a:lnSpc>
              <a:spcBef>
                <a:spcPct val="0"/>
              </a:spcBef>
              <a:tabLst>
                <a:tab pos="1662113" algn="l"/>
              </a:tabLst>
            </a:pPr>
            <a:r>
              <a:rPr lang="en-US" sz="2000" smtClean="0"/>
              <a:t>Teach as taught</a:t>
            </a:r>
          </a:p>
          <a:p>
            <a:pPr marL="742950" lvl="1" indent="-285750" eaLnBrk="1" hangingPunct="1">
              <a:lnSpc>
                <a:spcPct val="100000"/>
              </a:lnSpc>
              <a:spcBef>
                <a:spcPct val="0"/>
              </a:spcBef>
              <a:tabLst>
                <a:tab pos="1662113" algn="l"/>
              </a:tabLst>
            </a:pPr>
            <a:endParaRPr lang="en-US" sz="1400" smtClean="0"/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tabLst>
                <a:tab pos="1662113" algn="l"/>
              </a:tabLst>
            </a:pPr>
            <a:r>
              <a:rPr lang="en-US" sz="2400" b="1" smtClean="0"/>
              <a:t>Level 1 </a:t>
            </a:r>
            <a:r>
              <a:rPr lang="en-US" sz="2400" smtClean="0"/>
              <a:t>	Effective Teacher</a:t>
            </a:r>
          </a:p>
          <a:p>
            <a:pPr marL="742950" lvl="1" indent="-285750" eaLnBrk="1" hangingPunct="1">
              <a:lnSpc>
                <a:spcPct val="100000"/>
              </a:lnSpc>
              <a:spcBef>
                <a:spcPct val="0"/>
              </a:spcBef>
              <a:tabLst>
                <a:tab pos="1662113" algn="l"/>
              </a:tabLst>
            </a:pPr>
            <a:r>
              <a:rPr lang="en-US" sz="2000" smtClean="0"/>
              <a:t>Teach using accepted teaching theories and practices</a:t>
            </a:r>
          </a:p>
          <a:p>
            <a:pPr marL="742950" lvl="1" indent="-285750" eaLnBrk="1" hangingPunct="1">
              <a:lnSpc>
                <a:spcPct val="100000"/>
              </a:lnSpc>
              <a:spcBef>
                <a:spcPct val="0"/>
              </a:spcBef>
              <a:tabLst>
                <a:tab pos="1662113" algn="l"/>
              </a:tabLst>
            </a:pPr>
            <a:endParaRPr lang="en-US" sz="1400" smtClean="0"/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tabLst>
                <a:tab pos="1662113" algn="l"/>
              </a:tabLst>
            </a:pPr>
            <a:r>
              <a:rPr lang="en-US" sz="2400" b="1" smtClean="0"/>
              <a:t>Level 2 </a:t>
            </a:r>
            <a:r>
              <a:rPr lang="en-US" sz="2400" smtClean="0"/>
              <a:t>	Scholarly Teacher</a:t>
            </a:r>
          </a:p>
          <a:p>
            <a:pPr marL="742950" lvl="1" indent="-285750" eaLnBrk="1" hangingPunct="1">
              <a:lnSpc>
                <a:spcPct val="100000"/>
              </a:lnSpc>
              <a:spcBef>
                <a:spcPct val="0"/>
              </a:spcBef>
              <a:tabLst>
                <a:tab pos="1662113" algn="l"/>
              </a:tabLst>
            </a:pPr>
            <a:r>
              <a:rPr lang="en-US" sz="2000" smtClean="0"/>
              <a:t>Assesses performance and makes improvements</a:t>
            </a:r>
          </a:p>
          <a:p>
            <a:pPr marL="742950" lvl="1" indent="-285750" eaLnBrk="1" hangingPunct="1">
              <a:lnSpc>
                <a:spcPct val="100000"/>
              </a:lnSpc>
              <a:spcBef>
                <a:spcPct val="0"/>
              </a:spcBef>
              <a:tabLst>
                <a:tab pos="1662113" algn="l"/>
              </a:tabLst>
            </a:pPr>
            <a:endParaRPr lang="en-US" sz="1400" smtClean="0"/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tabLst>
                <a:tab pos="1662113" algn="l"/>
              </a:tabLst>
            </a:pPr>
            <a:r>
              <a:rPr lang="en-US" sz="2400" b="1" smtClean="0"/>
              <a:t>Level 3 </a:t>
            </a:r>
            <a:r>
              <a:rPr lang="en-US" sz="2400" smtClean="0"/>
              <a:t>	Scholar of Teaching and Learning</a:t>
            </a:r>
          </a:p>
          <a:p>
            <a:pPr marL="742950" lvl="1" indent="-285750" eaLnBrk="1" hangingPunct="1">
              <a:lnSpc>
                <a:spcPct val="100000"/>
              </a:lnSpc>
              <a:spcBef>
                <a:spcPct val="0"/>
              </a:spcBef>
              <a:tabLst>
                <a:tab pos="1662113" algn="l"/>
              </a:tabLst>
            </a:pPr>
            <a:r>
              <a:rPr lang="en-US" sz="2000" smtClean="0"/>
              <a:t>Engages in educational experimentation, shares results</a:t>
            </a:r>
          </a:p>
          <a:p>
            <a:pPr marL="742950" lvl="1" indent="-285750" eaLnBrk="1" hangingPunct="1">
              <a:lnSpc>
                <a:spcPct val="100000"/>
              </a:lnSpc>
              <a:spcBef>
                <a:spcPct val="0"/>
              </a:spcBef>
              <a:tabLst>
                <a:tab pos="1662113" algn="l"/>
              </a:tabLst>
            </a:pPr>
            <a:endParaRPr lang="en-US" sz="1400" smtClean="0"/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tabLst>
                <a:tab pos="1662113" algn="l"/>
              </a:tabLst>
            </a:pPr>
            <a:r>
              <a:rPr lang="en-US" sz="2400" b="1" smtClean="0"/>
              <a:t>Level 4 </a:t>
            </a:r>
            <a:r>
              <a:rPr lang="en-US" sz="2400" smtClean="0"/>
              <a:t>	Engineering Education Researcher</a:t>
            </a:r>
          </a:p>
          <a:p>
            <a:pPr marL="742950" lvl="1" indent="-285750" eaLnBrk="1" hangingPunct="1">
              <a:lnSpc>
                <a:spcPct val="100000"/>
              </a:lnSpc>
              <a:spcBef>
                <a:spcPct val="0"/>
              </a:spcBef>
              <a:tabLst>
                <a:tab pos="1662113" algn="l"/>
              </a:tabLst>
            </a:pPr>
            <a:r>
              <a:rPr lang="en-US" sz="2000" smtClean="0"/>
              <a:t>Conducts educational research, publishes archival papers</a:t>
            </a:r>
          </a:p>
        </p:txBody>
      </p:sp>
      <p:sp>
        <p:nvSpPr>
          <p:cNvPr id="805891" name="Rectangle 4"/>
          <p:cNvSpPr>
            <a:spLocks noChangeArrowheads="1"/>
          </p:cNvSpPr>
          <p:nvPr/>
        </p:nvSpPr>
        <p:spPr bwMode="auto">
          <a:xfrm>
            <a:off x="0" y="633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tabLst>
                <a:tab pos="254000" algn="l"/>
                <a:tab pos="457200" algn="l"/>
                <a:tab pos="5943600" algn="r"/>
              </a:tabLst>
            </a:pPr>
            <a:r>
              <a:rPr lang="en-US" sz="1200">
                <a:cs typeface="Arial" charset="0"/>
              </a:rPr>
              <a:t>	</a:t>
            </a:r>
            <a:r>
              <a:rPr lang="en-US" sz="1200" b="1">
                <a:cs typeface="Arial" charset="0"/>
              </a:rPr>
              <a:t>	Source: </a:t>
            </a:r>
            <a:r>
              <a:rPr lang="en-US" sz="1200">
                <a:cs typeface="Arial" charset="0"/>
              </a:rPr>
              <a:t>Streveler, R., Borrego, M. and Smith, K.A. 2007. Moving from the “Scholarship of Teaching and Learning” to “Educational Research:” An Example from Engineering. </a:t>
            </a:r>
            <a:r>
              <a:rPr lang="en-US" sz="1200" i="1">
                <a:cs typeface="Arial" charset="0"/>
              </a:rPr>
              <a:t>To Improve the Academy,</a:t>
            </a:r>
            <a:r>
              <a:rPr lang="en-US" sz="1200">
                <a:cs typeface="Arial" charset="0"/>
              </a:rPr>
              <a:t> Vol. 25, 139-149.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0000"/>
                </a:solidFill>
              </a:rPr>
              <a:t>Active Learning: Cooperation in the College Classroom</a:t>
            </a:r>
          </a:p>
        </p:txBody>
      </p:sp>
      <p:pic>
        <p:nvPicPr>
          <p:cNvPr id="806914" name="Picture 4" descr="Active_Learning-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00638" y="1933575"/>
            <a:ext cx="3124200" cy="4114800"/>
          </a:xfrm>
        </p:spPr>
      </p:pic>
      <p:sp>
        <p:nvSpPr>
          <p:cNvPr id="8069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4500" y="1828800"/>
            <a:ext cx="4038600" cy="4302125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en-US" sz="2800" b="1" smtClean="0">
                <a:solidFill>
                  <a:srgbClr val="000000"/>
                </a:solidFill>
              </a:rPr>
              <a:t>Informal</a:t>
            </a:r>
            <a:r>
              <a:rPr lang="en-US" sz="2800" smtClean="0">
                <a:solidFill>
                  <a:srgbClr val="000000"/>
                </a:solidFill>
              </a:rPr>
              <a:t> Cooperative Learning Groups</a:t>
            </a:r>
          </a:p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endParaRPr lang="en-US" sz="1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en-US" sz="2800" b="1" smtClean="0">
                <a:solidFill>
                  <a:srgbClr val="000000"/>
                </a:solidFill>
              </a:rPr>
              <a:t>Formal</a:t>
            </a:r>
            <a:r>
              <a:rPr lang="en-US" sz="2800" smtClean="0">
                <a:solidFill>
                  <a:srgbClr val="000000"/>
                </a:solidFill>
              </a:rPr>
              <a:t> Cooperative Learning Groups</a:t>
            </a:r>
          </a:p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endParaRPr lang="en-US" sz="1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en-US" sz="2800" smtClean="0">
                <a:solidFill>
                  <a:srgbClr val="000000"/>
                </a:solidFill>
              </a:rPr>
              <a:t>Cooperative </a:t>
            </a:r>
            <a:r>
              <a:rPr lang="en-US" sz="2800" b="1" smtClean="0">
                <a:solidFill>
                  <a:srgbClr val="000000"/>
                </a:solidFill>
              </a:rPr>
              <a:t>Base</a:t>
            </a:r>
            <a:r>
              <a:rPr lang="en-US" sz="2800" smtClean="0">
                <a:solidFill>
                  <a:srgbClr val="000000"/>
                </a:solidFill>
              </a:rPr>
              <a:t> Groups</a:t>
            </a:r>
          </a:p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endParaRPr lang="en-US" sz="2800" smtClean="0"/>
          </a:p>
        </p:txBody>
      </p:sp>
      <p:sp>
        <p:nvSpPr>
          <p:cNvPr id="806916" name="Text Box 6"/>
          <p:cNvSpPr txBox="1">
            <a:spLocks noChangeArrowheads="1"/>
          </p:cNvSpPr>
          <p:nvPr/>
        </p:nvSpPr>
        <p:spPr bwMode="auto">
          <a:xfrm>
            <a:off x="5027613" y="6097588"/>
            <a:ext cx="32829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See Cooperative Learning </a:t>
            </a:r>
          </a:p>
          <a:p>
            <a:pPr algn="ctr" eaLnBrk="0" hangingPunct="0"/>
            <a:r>
              <a:rPr lang="en-US"/>
              <a:t>Handout (CL College-804.doc)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Cooperative Learning</a:t>
            </a:r>
          </a:p>
        </p:txBody>
      </p:sp>
      <p:sp>
        <p:nvSpPr>
          <p:cNvPr id="8079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6538" y="3121025"/>
            <a:ext cx="4745037" cy="2894013"/>
          </a:xfrm>
        </p:spPr>
        <p:txBody>
          <a:bodyPr/>
          <a:lstStyle/>
          <a:p>
            <a:pPr lvl="1" eaLnBrk="1" hangingPunct="1">
              <a:lnSpc>
                <a:spcPct val="114000"/>
              </a:lnSpc>
              <a:buFont typeface="Wingdings" pitchFamily="2" charset="2"/>
              <a:buChar char="§"/>
            </a:pPr>
            <a:r>
              <a:rPr lang="en-US" sz="2400" i="1" smtClean="0">
                <a:solidFill>
                  <a:srgbClr val="000000"/>
                </a:solidFill>
              </a:rPr>
              <a:t>Positive interdependence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en-US" sz="2000" smtClean="0">
                <a:solidFill>
                  <a:srgbClr val="000000"/>
                </a:solidFill>
              </a:rPr>
              <a:t>(all members must cooperate to complete the task) </a:t>
            </a:r>
          </a:p>
          <a:p>
            <a:pPr lvl="1" eaLnBrk="1" hangingPunct="1">
              <a:lnSpc>
                <a:spcPct val="114000"/>
              </a:lnSpc>
              <a:buFont typeface="Wingdings" pitchFamily="2" charset="2"/>
              <a:buChar char="§"/>
            </a:pPr>
            <a:endParaRPr lang="en-US" sz="100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114000"/>
              </a:lnSpc>
              <a:buFont typeface="Wingdings" pitchFamily="2" charset="2"/>
              <a:buChar char="§"/>
            </a:pPr>
            <a:r>
              <a:rPr lang="en-US" sz="2400" i="1" smtClean="0">
                <a:solidFill>
                  <a:srgbClr val="000000"/>
                </a:solidFill>
              </a:rPr>
              <a:t>Individual and group accountability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en-US" sz="2000" smtClean="0">
                <a:solidFill>
                  <a:srgbClr val="000000"/>
                </a:solidFill>
              </a:rPr>
              <a:t>(each member is accountable for the complete final outcome)</a:t>
            </a:r>
          </a:p>
        </p:txBody>
      </p:sp>
      <p:sp>
        <p:nvSpPr>
          <p:cNvPr id="807939" name="Rectangle 5"/>
          <p:cNvSpPr>
            <a:spLocks noChangeArrowheads="1"/>
          </p:cNvSpPr>
          <p:nvPr/>
        </p:nvSpPr>
        <p:spPr bwMode="auto">
          <a:xfrm>
            <a:off x="300038" y="1943100"/>
            <a:ext cx="5643562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0" indent="-34925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80000"/>
              <a:buFont typeface="Wingdings" pitchFamily="2" charset="2"/>
              <a:buChar char="q"/>
            </a:pPr>
            <a:r>
              <a:rPr lang="en-US" sz="2800">
                <a:solidFill>
                  <a:srgbClr val="000000"/>
                </a:solidFill>
              </a:rPr>
              <a:t>People working in teams to accomplish a common goal</a:t>
            </a:r>
          </a:p>
        </p:txBody>
      </p:sp>
      <p:pic>
        <p:nvPicPr>
          <p:cNvPr id="80794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25000" t="12276" r="28152" b="5486"/>
          <a:stretch>
            <a:fillRect/>
          </a:stretch>
        </p:blipFill>
        <p:spPr>
          <a:xfrm>
            <a:off x="5245100" y="1503363"/>
            <a:ext cx="3875088" cy="5097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Key Concepts</a:t>
            </a:r>
            <a:endParaRPr lang="en-US" smtClean="0"/>
          </a:p>
        </p:txBody>
      </p:sp>
      <p:sp>
        <p:nvSpPr>
          <p:cNvPr id="8089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6621463" cy="43021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smtClean="0">
                <a:solidFill>
                  <a:srgbClr val="000000"/>
                </a:solidFill>
              </a:rPr>
              <a:t>Positive Interdependence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smtClean="0">
                <a:solidFill>
                  <a:srgbClr val="000000"/>
                </a:solidFill>
              </a:rPr>
              <a:t>Individual and Group Accountability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smtClean="0">
                <a:solidFill>
                  <a:srgbClr val="000000"/>
                </a:solidFill>
              </a:rPr>
              <a:t>Face-to-Face Promotive Interaction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smtClean="0">
                <a:solidFill>
                  <a:srgbClr val="000000"/>
                </a:solidFill>
              </a:rPr>
              <a:t>Teamwork Skills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smtClean="0">
                <a:solidFill>
                  <a:srgbClr val="000000"/>
                </a:solidFill>
              </a:rPr>
              <a:t>Group Processing</a:t>
            </a:r>
          </a:p>
          <a:p>
            <a:pPr eaLnBrk="1" hangingPunct="1">
              <a:lnSpc>
                <a:spcPct val="15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Individual &amp; Group Accountability</a:t>
            </a:r>
          </a:p>
        </p:txBody>
      </p:sp>
      <p:pic>
        <p:nvPicPr>
          <p:cNvPr id="809986" name="Picture 7" descr="MPj043316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7925" y="2493963"/>
            <a:ext cx="4229100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009" name="Picture 6"/>
          <p:cNvPicPr>
            <a:picLocks noChangeAspect="1" noChangeArrowheads="1"/>
          </p:cNvPicPr>
          <p:nvPr/>
        </p:nvPicPr>
        <p:blipFill>
          <a:blip r:embed="rId2"/>
          <a:srcRect l="50217" t="68401" r="27422" b="6918"/>
          <a:stretch>
            <a:fillRect/>
          </a:stretch>
        </p:blipFill>
        <p:spPr bwMode="auto">
          <a:xfrm>
            <a:off x="6351588" y="728663"/>
            <a:ext cx="2792412" cy="2190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811010" name="Picture 4"/>
          <p:cNvPicPr>
            <a:picLocks noChangeAspect="1" noChangeArrowheads="1"/>
          </p:cNvPicPr>
          <p:nvPr/>
        </p:nvPicPr>
        <p:blipFill>
          <a:blip r:embed="rId2"/>
          <a:srcRect l="26344" t="19489" r="51070" b="17215"/>
          <a:stretch>
            <a:fillRect/>
          </a:stretch>
        </p:blipFill>
        <p:spPr bwMode="auto">
          <a:xfrm>
            <a:off x="0" y="715963"/>
            <a:ext cx="3217863" cy="6134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811011" name="Rectangle 6"/>
          <p:cNvSpPr>
            <a:spLocks noChangeArrowheads="1"/>
          </p:cNvSpPr>
          <p:nvPr/>
        </p:nvSpPr>
        <p:spPr bwMode="auto">
          <a:xfrm>
            <a:off x="3132138" y="6232525"/>
            <a:ext cx="6048375" cy="3063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http://www.ce.umn.edu/~smith/docs/Smith-CL%20Handout%2008.pdf</a:t>
            </a:r>
          </a:p>
        </p:txBody>
      </p:sp>
      <p:pic>
        <p:nvPicPr>
          <p:cNvPr id="811012" name="Picture 5"/>
          <p:cNvPicPr>
            <a:picLocks noChangeAspect="1" noChangeArrowheads="1"/>
          </p:cNvPicPr>
          <p:nvPr/>
        </p:nvPicPr>
        <p:blipFill>
          <a:blip r:embed="rId2"/>
          <a:srcRect l="50153" t="19579" r="27658" b="34288"/>
          <a:stretch>
            <a:fillRect/>
          </a:stretch>
        </p:blipFill>
        <p:spPr bwMode="auto">
          <a:xfrm>
            <a:off x="3213100" y="715963"/>
            <a:ext cx="3151188" cy="4505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811013" name="Picture 4"/>
          <p:cNvPicPr>
            <a:picLocks noChangeAspect="1" noChangeArrowheads="1"/>
          </p:cNvPicPr>
          <p:nvPr/>
        </p:nvPicPr>
        <p:blipFill>
          <a:blip r:embed="rId2"/>
          <a:srcRect l="26465" t="12318" r="27499" b="80261"/>
          <a:stretch>
            <a:fillRect/>
          </a:stretch>
        </p:blipFill>
        <p:spPr bwMode="auto">
          <a:xfrm>
            <a:off x="1463675" y="0"/>
            <a:ext cx="6216650" cy="747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811014" name="Picture 7"/>
          <p:cNvPicPr>
            <a:picLocks noChangeAspect="1" noChangeArrowheads="1"/>
          </p:cNvPicPr>
          <p:nvPr/>
        </p:nvPicPr>
        <p:blipFill>
          <a:blip r:embed="rId2"/>
          <a:srcRect l="26465" t="12318" r="71461" b="80261"/>
          <a:stretch>
            <a:fillRect/>
          </a:stretch>
        </p:blipFill>
        <p:spPr bwMode="auto">
          <a:xfrm>
            <a:off x="0" y="0"/>
            <a:ext cx="1668463" cy="747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811015" name="Picture 8"/>
          <p:cNvPicPr>
            <a:picLocks noChangeAspect="1" noChangeArrowheads="1"/>
          </p:cNvPicPr>
          <p:nvPr/>
        </p:nvPicPr>
        <p:blipFill>
          <a:blip r:embed="rId2"/>
          <a:srcRect l="26465" t="12318" r="71461" b="80261"/>
          <a:stretch>
            <a:fillRect/>
          </a:stretch>
        </p:blipFill>
        <p:spPr bwMode="auto">
          <a:xfrm>
            <a:off x="7475538" y="0"/>
            <a:ext cx="1668462" cy="747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811016" name="Picture 4"/>
          <p:cNvPicPr>
            <a:picLocks noChangeAspect="1" noChangeArrowheads="1"/>
          </p:cNvPicPr>
          <p:nvPr/>
        </p:nvPicPr>
        <p:blipFill>
          <a:blip r:embed="rId2"/>
          <a:srcRect l="27386" t="84518" r="53108" b="4185"/>
          <a:stretch>
            <a:fillRect/>
          </a:stretch>
        </p:blipFill>
        <p:spPr bwMode="auto">
          <a:xfrm>
            <a:off x="6364288" y="2911475"/>
            <a:ext cx="2779712" cy="1095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Book Ends on a Class Session</a:t>
            </a:r>
          </a:p>
        </p:txBody>
      </p:sp>
      <p:pic>
        <p:nvPicPr>
          <p:cNvPr id="812034" name="Picture 4" descr="Bookendcro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85900" y="1898650"/>
            <a:ext cx="6176963" cy="4718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Advance Organizer</a:t>
            </a:r>
          </a:p>
        </p:txBody>
      </p:sp>
      <p:sp>
        <p:nvSpPr>
          <p:cNvPr id="813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863" y="1684338"/>
            <a:ext cx="8218487" cy="48053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b="1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solidFill>
                  <a:srgbClr val="000000"/>
                </a:solidFill>
              </a:rPr>
              <a:t>“The most important single factor influencing learning is what the learner already knows.  Ascertain this and teach him accordingly.”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00"/>
                </a:solidFill>
              </a:rPr>
              <a:t>David Ausubel - Educational psychology: A cognitive approach, 1968.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Book Ends on a Class Session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963" y="1684338"/>
            <a:ext cx="8216900" cy="4805362"/>
          </a:xfrm>
        </p:spPr>
        <p:txBody>
          <a:bodyPr/>
          <a:lstStyle/>
          <a:p>
            <a:pPr marL="609600" indent="-441325" eaLnBrk="1" hangingPunct="1">
              <a:lnSpc>
                <a:spcPct val="100000"/>
              </a:lnSpc>
              <a:spcAft>
                <a:spcPts val="600"/>
              </a:spcAft>
              <a:buClr>
                <a:srgbClr val="996600"/>
              </a:buClr>
              <a:buSzPct val="100000"/>
              <a:buFont typeface="Wingdings" pitchFamily="2" charset="2"/>
              <a:buAutoNum type="arabicPeriod"/>
              <a:defRPr/>
            </a:pPr>
            <a:r>
              <a:rPr lang="en-US" sz="2800" dirty="0">
                <a:solidFill>
                  <a:srgbClr val="000000"/>
                </a:solidFill>
              </a:rPr>
              <a:t>Advance </a:t>
            </a:r>
            <a:r>
              <a:rPr lang="en-US" sz="2800" dirty="0" smtClean="0">
                <a:solidFill>
                  <a:srgbClr val="000000"/>
                </a:solidFill>
              </a:rPr>
              <a:t>Organizer</a:t>
            </a:r>
          </a:p>
          <a:p>
            <a:pPr marL="609600" indent="-441325" eaLnBrk="1" hangingPunct="1">
              <a:lnSpc>
                <a:spcPct val="100000"/>
              </a:lnSpc>
              <a:spcAft>
                <a:spcPts val="600"/>
              </a:spcAft>
              <a:buClr>
                <a:srgbClr val="996600"/>
              </a:buClr>
              <a:buSzPct val="100000"/>
              <a:buFont typeface="Wingdings" pitchFamily="2" charset="2"/>
              <a:buNone/>
              <a:defRPr/>
            </a:pPr>
            <a:endParaRPr lang="en-US" sz="100" dirty="0" smtClean="0">
              <a:solidFill>
                <a:srgbClr val="000000"/>
              </a:solidFill>
            </a:endParaRPr>
          </a:p>
          <a:p>
            <a:pPr marL="682625" indent="-514350" eaLnBrk="1" hangingPunct="1">
              <a:lnSpc>
                <a:spcPct val="100000"/>
              </a:lnSpc>
              <a:spcAft>
                <a:spcPts val="600"/>
              </a:spcAft>
              <a:buClr>
                <a:srgbClr val="996600"/>
              </a:buClr>
              <a:buSzPct val="100000"/>
              <a:buFont typeface="+mj-lt"/>
              <a:buAutoNum type="arabicPeriod" startAt="2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Formulate-Share-Listen-Create </a:t>
            </a:r>
            <a:r>
              <a:rPr lang="en-US" sz="2800" dirty="0">
                <a:solidFill>
                  <a:srgbClr val="000000"/>
                </a:solidFill>
              </a:rPr>
              <a:t>(Turn-to-your-neighbor)  -- repeated every 10-12 </a:t>
            </a:r>
            <a:r>
              <a:rPr lang="en-US" sz="2800" dirty="0" smtClean="0">
                <a:solidFill>
                  <a:srgbClr val="000000"/>
                </a:solidFill>
              </a:rPr>
              <a:t>minutes</a:t>
            </a:r>
          </a:p>
          <a:p>
            <a:pPr marL="609600" indent="-441325" eaLnBrk="1" hangingPunct="1">
              <a:lnSpc>
                <a:spcPct val="100000"/>
              </a:lnSpc>
              <a:spcAft>
                <a:spcPts val="600"/>
              </a:spcAft>
              <a:buClr>
                <a:srgbClr val="996600"/>
              </a:buClr>
              <a:buSzPct val="100000"/>
              <a:buFont typeface="Wingdings" pitchFamily="2" charset="2"/>
              <a:buAutoNum type="arabicPeriod" startAt="2"/>
              <a:defRPr/>
            </a:pPr>
            <a:endParaRPr lang="en-US" sz="100" dirty="0">
              <a:solidFill>
                <a:srgbClr val="000000"/>
              </a:solidFill>
            </a:endParaRPr>
          </a:p>
          <a:p>
            <a:pPr marL="609600" indent="-441325" eaLnBrk="1" hangingPunct="1">
              <a:lnSpc>
                <a:spcPct val="100000"/>
              </a:lnSpc>
              <a:spcAft>
                <a:spcPts val="600"/>
              </a:spcAft>
              <a:buClr>
                <a:srgbClr val="996600"/>
              </a:buClr>
              <a:buSzPct val="100000"/>
              <a:buFont typeface="Wingdings" pitchFamily="2" charset="2"/>
              <a:buAutoNum type="arabicPeriod" startAt="2"/>
              <a:defRPr/>
            </a:pPr>
            <a:r>
              <a:rPr lang="en-US" sz="2800" dirty="0">
                <a:solidFill>
                  <a:srgbClr val="000000"/>
                </a:solidFill>
              </a:rPr>
              <a:t>Session Summary (Minute Paper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</a:p>
          <a:p>
            <a:pPr marL="609600" indent="-441325" eaLnBrk="1" hangingPunct="1">
              <a:lnSpc>
                <a:spcPct val="100000"/>
              </a:lnSpc>
              <a:spcAft>
                <a:spcPts val="600"/>
              </a:spcAft>
              <a:buClr>
                <a:srgbClr val="996600"/>
              </a:buClr>
              <a:buSzPct val="100000"/>
              <a:buFont typeface="Wingdings" pitchFamily="2" charset="2"/>
              <a:buAutoNum type="arabicPeriod" startAt="2"/>
              <a:defRPr/>
            </a:pPr>
            <a:endParaRPr lang="en-US" sz="100" dirty="0">
              <a:solidFill>
                <a:srgbClr val="000000"/>
              </a:solidFill>
            </a:endParaRPr>
          </a:p>
          <a:p>
            <a:pPr marL="979488" lvl="2" eaLnBrk="1" hangingPunct="1">
              <a:spcBef>
                <a:spcPts val="600"/>
              </a:spcBef>
              <a:spcAft>
                <a:spcPts val="600"/>
              </a:spcAft>
              <a:buClr>
                <a:srgbClr val="996600"/>
              </a:buClr>
              <a:buSzPct val="100000"/>
              <a:buFont typeface="Wingdings" pitchFamily="2" charset="2"/>
              <a:buAutoNum type="arabicPeriod"/>
              <a:defRPr/>
            </a:pPr>
            <a:r>
              <a:rPr lang="en-US" sz="2200" dirty="0"/>
              <a:t>What was the most useful or meaningful thing you learned during this session?</a:t>
            </a:r>
          </a:p>
          <a:p>
            <a:pPr marL="979488" lvl="2" eaLnBrk="1" hangingPunct="1">
              <a:spcBef>
                <a:spcPts val="600"/>
              </a:spcBef>
              <a:spcAft>
                <a:spcPts val="600"/>
              </a:spcAft>
              <a:buClr>
                <a:srgbClr val="996600"/>
              </a:buClr>
              <a:buSzPct val="100000"/>
              <a:buFont typeface="Wingdings" pitchFamily="2" charset="2"/>
              <a:buAutoNum type="arabicPeriod"/>
              <a:defRPr/>
            </a:pPr>
            <a:r>
              <a:rPr lang="en-US" sz="2200" dirty="0"/>
              <a:t>What question(s) remain uppermost in your mind as we end this session?</a:t>
            </a:r>
          </a:p>
          <a:p>
            <a:pPr marL="979488" lvl="2" eaLnBrk="1" hangingPunct="1">
              <a:spcBef>
                <a:spcPts val="600"/>
              </a:spcBef>
              <a:spcAft>
                <a:spcPts val="600"/>
              </a:spcAft>
              <a:buClr>
                <a:srgbClr val="996600"/>
              </a:buClr>
              <a:buSzPct val="100000"/>
              <a:buFont typeface="Wingdings" pitchFamily="2" charset="2"/>
              <a:buAutoNum type="arabicPeriod"/>
              <a:defRPr/>
            </a:pPr>
            <a:r>
              <a:rPr lang="en-US" sz="2200" dirty="0"/>
              <a:t>What was the “muddiest” point in this session?</a:t>
            </a:r>
          </a:p>
          <a:p>
            <a:pPr marL="609600" indent="-609600" eaLnBrk="1" hangingPunct="1">
              <a:lnSpc>
                <a:spcPct val="100000"/>
              </a:lnSpc>
              <a:spcAft>
                <a:spcPts val="600"/>
              </a:spcAft>
              <a:buFont typeface="Wingdings" pitchFamily="2" charset="2"/>
              <a:buAutoNum type="arabicPeriod" startAt="2"/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Advance Organizer</a:t>
            </a:r>
          </a:p>
        </p:txBody>
      </p:sp>
      <p:sp>
        <p:nvSpPr>
          <p:cNvPr id="815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863" y="1684338"/>
            <a:ext cx="8218487" cy="48053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b="1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solidFill>
                  <a:srgbClr val="000000"/>
                </a:solidFill>
              </a:rPr>
              <a:t>“The most important single factor influencing learning is what the learner already knows.  Ascertain this and teach him accordingly.”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00"/>
                </a:solidFill>
              </a:rPr>
              <a:t>David Ausubel - Educational psychology: A cognitive approach, 1968.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5"/>
          <p:cNvSpPr>
            <a:spLocks noChangeArrowheads="1"/>
          </p:cNvSpPr>
          <p:nvPr/>
        </p:nvSpPr>
        <p:spPr bwMode="auto">
          <a:xfrm>
            <a:off x="393700" y="19558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spcAft>
                <a:spcPct val="10000"/>
              </a:spcAft>
              <a:buClr>
                <a:schemeClr val="bg2"/>
              </a:buClr>
              <a:buSzPct val="70000"/>
              <a:buFont typeface="Wingdings" pitchFamily="2" charset="2"/>
              <a:buChar char="o"/>
            </a:pPr>
            <a:endParaRPr lang="en-US" sz="2800"/>
          </a:p>
        </p:txBody>
      </p:sp>
      <p:sp>
        <p:nvSpPr>
          <p:cNvPr id="47106" name="Title 5"/>
          <p:cNvSpPr>
            <a:spLocks noGrp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Resource: Learning that Lasts</a:t>
            </a:r>
          </a:p>
        </p:txBody>
      </p:sp>
      <p:pic>
        <p:nvPicPr>
          <p:cNvPr id="47107" name="Picture 4" descr="Go to &quot;Learning that Lasts&quot; p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770063"/>
            <a:ext cx="3163888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6"/>
          <p:cNvPicPr>
            <a:picLocks noChangeAspect="1" noChangeArrowheads="1"/>
          </p:cNvPicPr>
          <p:nvPr/>
        </p:nvPicPr>
        <p:blipFill>
          <a:blip r:embed="rId3"/>
          <a:srcRect l="41176" t="28639" r="24863" b="10320"/>
          <a:stretch>
            <a:fillRect/>
          </a:stretch>
        </p:blipFill>
        <p:spPr bwMode="auto">
          <a:xfrm>
            <a:off x="3937000" y="1731963"/>
            <a:ext cx="4657725" cy="48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Quick Thinks</a:t>
            </a:r>
          </a:p>
        </p:txBody>
      </p:sp>
      <p:sp>
        <p:nvSpPr>
          <p:cNvPr id="816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863" y="1684338"/>
            <a:ext cx="8218487" cy="4805362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Reorder the steps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Paraphrase the idea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Correct the error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Support a statement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Select the response</a:t>
            </a:r>
          </a:p>
          <a:p>
            <a:pPr eaLnBrk="1" hangingPunct="1">
              <a:buFont typeface="Wingdings" pitchFamily="2" charset="2"/>
              <a:buNone/>
            </a:pPr>
            <a:endParaRPr lang="es-MX" smtClean="0"/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>
                <a:solidFill>
                  <a:srgbClr val="000000"/>
                </a:solidFill>
              </a:rPr>
              <a:t>Johnston, S. &amp; Cooper,J. 1997.  Quick thinks: Active- thinking in lecture classes and televised instruction.  Cooperative learning and college teaching, 8(1), 2-7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Formulate-Share-Listen-Create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2706688"/>
            <a:ext cx="8686800" cy="3790950"/>
          </a:xfrm>
        </p:spPr>
        <p:txBody>
          <a:bodyPr/>
          <a:lstStyle/>
          <a:p>
            <a:pPr marL="609600" indent="-609600"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3600" b="1" i="1" dirty="0">
                <a:solidFill>
                  <a:srgbClr val="000000"/>
                </a:solidFill>
              </a:rPr>
              <a:t>FOCUS QUESTION</a:t>
            </a:r>
          </a:p>
          <a:p>
            <a:pPr marL="609600" indent="-609600"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400" b="1" i="1" dirty="0">
              <a:solidFill>
                <a:srgbClr val="000000"/>
              </a:solidFill>
            </a:endParaRPr>
          </a:p>
          <a:p>
            <a:pPr marL="609600" indent="-441325" eaLnBrk="1" hangingPunct="1">
              <a:buClr>
                <a:srgbClr val="996600"/>
              </a:buClr>
              <a:buSzPct val="100000"/>
              <a:buFont typeface="Wingdings" pitchFamily="2" charset="2"/>
              <a:buAutoNum type="arabicPeriod"/>
              <a:defRPr/>
            </a:pPr>
            <a:r>
              <a:rPr lang="en-US" sz="2600" dirty="0">
                <a:solidFill>
                  <a:srgbClr val="000000"/>
                </a:solidFill>
              </a:rPr>
              <a:t>Formulate your response to the question </a:t>
            </a:r>
            <a:r>
              <a:rPr lang="en-US" sz="2600" b="1" dirty="0">
                <a:solidFill>
                  <a:srgbClr val="000000"/>
                </a:solidFill>
              </a:rPr>
              <a:t>individually</a:t>
            </a:r>
          </a:p>
          <a:p>
            <a:pPr marL="609600" indent="-441325" eaLnBrk="1" hangingPunct="1">
              <a:buClr>
                <a:srgbClr val="996600"/>
              </a:buClr>
              <a:buSzPct val="100000"/>
              <a:buFont typeface="Wingdings" pitchFamily="2" charset="2"/>
              <a:buAutoNum type="arabicPeriod"/>
              <a:defRPr/>
            </a:pPr>
            <a:r>
              <a:rPr lang="en-US" sz="2600" dirty="0">
                <a:solidFill>
                  <a:srgbClr val="000000"/>
                </a:solidFill>
              </a:rPr>
              <a:t>Share your answer with a partner</a:t>
            </a:r>
          </a:p>
          <a:p>
            <a:pPr marL="609600" indent="-441325" eaLnBrk="1" hangingPunct="1">
              <a:buClr>
                <a:srgbClr val="996600"/>
              </a:buClr>
              <a:buSzPct val="100000"/>
              <a:buFont typeface="Wingdings" pitchFamily="2" charset="2"/>
              <a:buAutoNum type="arabicPeriod"/>
              <a:defRPr/>
            </a:pPr>
            <a:r>
              <a:rPr lang="en-US" sz="2600" dirty="0">
                <a:solidFill>
                  <a:srgbClr val="000000"/>
                </a:solidFill>
              </a:rPr>
              <a:t>Listen carefully to your partner's answer</a:t>
            </a:r>
          </a:p>
          <a:p>
            <a:pPr marL="609600" indent="-441325" eaLnBrk="1" hangingPunct="1">
              <a:buClr>
                <a:srgbClr val="996600"/>
              </a:buClr>
              <a:buSzPct val="100000"/>
              <a:buFont typeface="Wingdings" pitchFamily="2" charset="2"/>
              <a:buAutoNum type="arabicPeriod"/>
              <a:defRPr/>
            </a:pPr>
            <a:r>
              <a:rPr lang="en-US" sz="2600" dirty="0">
                <a:solidFill>
                  <a:srgbClr val="000000"/>
                </a:solidFill>
              </a:rPr>
              <a:t>Work together to </a:t>
            </a:r>
            <a:r>
              <a:rPr lang="en-US" sz="2600" dirty="0" smtClean="0">
                <a:solidFill>
                  <a:srgbClr val="000000"/>
                </a:solidFill>
              </a:rPr>
              <a:t>create </a:t>
            </a:r>
            <a:r>
              <a:rPr lang="en-US" sz="2600" dirty="0">
                <a:solidFill>
                  <a:srgbClr val="000000"/>
                </a:solidFill>
              </a:rPr>
              <a:t>a new answer through discussion</a:t>
            </a:r>
          </a:p>
          <a:p>
            <a:pPr marL="609600" indent="-609600" eaLnBrk="1" hangingPunct="1">
              <a:defRPr/>
            </a:pPr>
            <a:endParaRPr lang="en-US" sz="2800" dirty="0"/>
          </a:p>
        </p:txBody>
      </p:sp>
      <p:sp>
        <p:nvSpPr>
          <p:cNvPr id="817155" name="Rectangle 4"/>
          <p:cNvSpPr>
            <a:spLocks noChangeArrowheads="1"/>
          </p:cNvSpPr>
          <p:nvPr/>
        </p:nvSpPr>
        <p:spPr bwMode="auto">
          <a:xfrm>
            <a:off x="1814513" y="1660525"/>
            <a:ext cx="55451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solidFill>
                  <a:srgbClr val="000000"/>
                </a:solidFill>
              </a:rPr>
              <a:t>Informal Cooperative Learning Group</a:t>
            </a:r>
          </a:p>
          <a:p>
            <a:pPr algn="ctr" eaLnBrk="0" hangingPunct="0"/>
            <a:r>
              <a:rPr lang="en-US" sz="2400">
                <a:solidFill>
                  <a:srgbClr val="000000"/>
                </a:solidFill>
              </a:rPr>
              <a:t>Introductory Pair Discussion of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Minute Paper</a:t>
            </a:r>
          </a:p>
        </p:txBody>
      </p:sp>
      <p:sp>
        <p:nvSpPr>
          <p:cNvPr id="818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863" y="1744663"/>
            <a:ext cx="8218487" cy="43307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US" sz="2800" smtClean="0"/>
              <a:t>What was the most useful or meaningful thing you learned during this session?</a:t>
            </a:r>
          </a:p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US" sz="2800" smtClean="0"/>
              <a:t>What question(s) remain uppermost in your mind as we end this session?</a:t>
            </a:r>
          </a:p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US" sz="2800" smtClean="0"/>
              <a:t>What was the “muddiest” point in this session?</a:t>
            </a:r>
          </a:p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US" sz="2800" smtClean="0"/>
              <a:t>Give an example or application</a:t>
            </a:r>
          </a:p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US" sz="2800" smtClean="0"/>
              <a:t>Explain in your own words . . .</a:t>
            </a:r>
          </a:p>
          <a:p>
            <a:pPr eaLnBrk="1" hangingPunct="1">
              <a:lnSpc>
                <a:spcPct val="100000"/>
              </a:lnSpc>
              <a:spcBef>
                <a:spcPts val="1800"/>
              </a:spcBef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818179" name="Rectangle 4"/>
          <p:cNvSpPr>
            <a:spLocks noChangeArrowheads="1"/>
          </p:cNvSpPr>
          <p:nvPr/>
        </p:nvSpPr>
        <p:spPr bwMode="auto">
          <a:xfrm>
            <a:off x="276225" y="6134100"/>
            <a:ext cx="821848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0" indent="-349250">
              <a:lnSpc>
                <a:spcPct val="90000"/>
              </a:lnSpc>
              <a:spcBef>
                <a:spcPct val="20000"/>
              </a:spcBef>
            </a:pPr>
            <a:r>
              <a:rPr lang="en-US" sz="1600"/>
              <a:t>Angelo, T.A. &amp; Cross, K.P. 1993.  Classroom assessment techniques: A handbook for college teachers.  San Francisco: Jossey Bass.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Session Summary (Minute Paper)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863" y="1684338"/>
            <a:ext cx="8218487" cy="4805362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3200" b="1" dirty="0"/>
              <a:t>Reflect on the session</a:t>
            </a:r>
          </a:p>
          <a:p>
            <a:pPr marL="609600" indent="-609600" eaLnBrk="1" hangingPunct="1">
              <a:defRPr/>
            </a:pPr>
            <a:endParaRPr lang="en-US" sz="1000" b="1" dirty="0"/>
          </a:p>
          <a:p>
            <a:pPr indent="-457200" eaLnBrk="1" hangingPunct="1">
              <a:buClr>
                <a:srgbClr val="996600"/>
              </a:buClr>
              <a:buSzPct val="100000"/>
              <a:buFont typeface="Wingdings" pitchFamily="2" charset="2"/>
              <a:buAutoNum type="arabicPeriod"/>
              <a:defRPr/>
            </a:pPr>
            <a:r>
              <a:rPr lang="en-US" sz="2800" dirty="0"/>
              <a:t>Most interesting, valuable, useful thing you learned.</a:t>
            </a:r>
          </a:p>
          <a:p>
            <a:pPr indent="-457200" eaLnBrk="1" hangingPunct="1">
              <a:buClr>
                <a:srgbClr val="996600"/>
              </a:buClr>
              <a:buSzPct val="100000"/>
              <a:buFont typeface="Wingdings" pitchFamily="2" charset="2"/>
              <a:buAutoNum type="arabicPeriod"/>
              <a:defRPr/>
            </a:pPr>
            <a:r>
              <a:rPr lang="en-US" sz="2800" dirty="0"/>
              <a:t>Things that helped you learn.</a:t>
            </a:r>
          </a:p>
          <a:p>
            <a:pPr indent="-457200" eaLnBrk="1" hangingPunct="1">
              <a:buClr>
                <a:srgbClr val="996600"/>
              </a:buClr>
              <a:buSzPct val="100000"/>
              <a:buFont typeface="Wingdings" pitchFamily="2" charset="2"/>
              <a:buAutoNum type="arabicPeriod"/>
              <a:defRPr/>
            </a:pPr>
            <a:r>
              <a:rPr lang="en-US" sz="2800" dirty="0"/>
              <a:t>Question, comments, suggestions.</a:t>
            </a:r>
          </a:p>
          <a:p>
            <a:pPr indent="-457200" eaLnBrk="1" hangingPunct="1">
              <a:buClr>
                <a:srgbClr val="996600"/>
              </a:buClr>
              <a:buSzPct val="100000"/>
              <a:buFont typeface="Wingdings" pitchFamily="2" charset="2"/>
              <a:buAutoNum type="arabicPeriod"/>
              <a:defRPr/>
            </a:pPr>
            <a:r>
              <a:rPr lang="en-US" sz="2800" dirty="0"/>
              <a:t>Pace: Too slow 1 . . . . 5 Too fast</a:t>
            </a:r>
          </a:p>
          <a:p>
            <a:pPr indent="-457200" eaLnBrk="1" hangingPunct="1">
              <a:buClr>
                <a:srgbClr val="996600"/>
              </a:buClr>
              <a:buSzPct val="100000"/>
              <a:buFont typeface="Wingdings" pitchFamily="2" charset="2"/>
              <a:buAutoNum type="arabicPeriod"/>
              <a:defRPr/>
            </a:pPr>
            <a:r>
              <a:rPr lang="en-US" sz="2800" dirty="0"/>
              <a:t>Relevance: Little 1 . . . 5 Lots</a:t>
            </a:r>
          </a:p>
          <a:p>
            <a:pPr indent="-457200" eaLnBrk="1" hangingPunct="1">
              <a:buClr>
                <a:srgbClr val="996600"/>
              </a:buClr>
              <a:buSzPct val="100000"/>
              <a:buFont typeface="Wingdings" pitchFamily="2" charset="2"/>
              <a:buAutoNum type="arabicPeriod"/>
              <a:defRPr/>
            </a:pPr>
            <a:r>
              <a:rPr lang="en-US" sz="2800" dirty="0"/>
              <a:t>Instructional Format: Ugh 1 . . . 5 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</a:rPr>
              <a:t>MOT 8221 – Spring 2009 – Session 1</a:t>
            </a:r>
          </a:p>
        </p:txBody>
      </p:sp>
      <p:sp>
        <p:nvSpPr>
          <p:cNvPr id="795652" name="Text Box 4"/>
          <p:cNvSpPr txBox="1">
            <a:spLocks noChangeArrowheads="1"/>
          </p:cNvSpPr>
          <p:nvPr/>
        </p:nvSpPr>
        <p:spPr bwMode="auto">
          <a:xfrm>
            <a:off x="2530475" y="5881688"/>
            <a:ext cx="46164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Q4 – Pace: Too slow 1 . . . . 5 Too fast (3.3)</a:t>
            </a:r>
          </a:p>
          <a:p>
            <a:r>
              <a:rPr lang="en-US"/>
              <a:t>Q5 – Relevance: Little 1 . . . 5 Lots (4.2)</a:t>
            </a:r>
          </a:p>
          <a:p>
            <a:r>
              <a:rPr lang="en-US"/>
              <a:t>Q6 – Format: Ugh 1 . . . 5 Ah (4.4)</a:t>
            </a:r>
          </a:p>
        </p:txBody>
      </p:sp>
      <p:graphicFrame>
        <p:nvGraphicFramePr>
          <p:cNvPr id="795650" name="Object 2"/>
          <p:cNvGraphicFramePr>
            <a:graphicFrameLocks noChangeAspect="1"/>
          </p:cNvGraphicFramePr>
          <p:nvPr/>
        </p:nvGraphicFramePr>
        <p:xfrm>
          <a:off x="781050" y="1571625"/>
          <a:ext cx="7716838" cy="4311650"/>
        </p:xfrm>
        <a:graphic>
          <a:graphicData uri="http://schemas.openxmlformats.org/presentationml/2006/ole">
            <p:oleObj spid="_x0000_s795650" name="Chart" r:id="rId3" imgW="4886325" imgH="272415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0000"/>
                </a:solidFill>
              </a:rPr>
              <a:t>Informal CL (Book Ends on a Class Session) with Concept Tests</a:t>
            </a:r>
          </a:p>
        </p:txBody>
      </p:sp>
      <p:sp>
        <p:nvSpPr>
          <p:cNvPr id="822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803400"/>
            <a:ext cx="8334375" cy="4806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u="sng" smtClean="0">
                <a:solidFill>
                  <a:srgbClr val="000000"/>
                </a:solidFill>
              </a:rPr>
              <a:t>Physics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000000"/>
                </a:solidFill>
              </a:rPr>
              <a:t>	</a:t>
            </a:r>
            <a:r>
              <a:rPr lang="en-US" sz="2200" smtClean="0">
                <a:solidFill>
                  <a:srgbClr val="000000"/>
                </a:solidFill>
              </a:rPr>
              <a:t>Peer Instruction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200" smtClean="0">
                <a:solidFill>
                  <a:srgbClr val="000000"/>
                </a:solidFill>
              </a:rPr>
              <a:t>	Eric Mazur - Harvard – http://galileo.harvard.edu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200" smtClean="0">
                <a:solidFill>
                  <a:srgbClr val="000000"/>
                </a:solidFill>
              </a:rPr>
              <a:t>	Peer Instruction – www.prenhall.com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200" smtClean="0">
                <a:solidFill>
                  <a:srgbClr val="000000"/>
                </a:solidFill>
              </a:rPr>
              <a:t>	Richard Hake – http://www.physics.indiana.edu/~hake/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u="sng" smtClean="0">
                <a:solidFill>
                  <a:srgbClr val="000000"/>
                </a:solidFill>
              </a:rPr>
              <a:t>Chemistry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000000"/>
                </a:solidFill>
              </a:rPr>
              <a:t>	</a:t>
            </a:r>
            <a:r>
              <a:rPr lang="en-US" sz="2200" smtClean="0">
                <a:solidFill>
                  <a:srgbClr val="000000"/>
                </a:solidFill>
              </a:rPr>
              <a:t>Chemistry ConcepTests - UW Madison 		www.chem.wisc.edu/~concept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200" smtClean="0">
                <a:solidFill>
                  <a:srgbClr val="000000"/>
                </a:solidFill>
              </a:rPr>
              <a:t>	Video: Making Lectures Interactive with ConcepTests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200" smtClean="0">
                <a:solidFill>
                  <a:srgbClr val="000000"/>
                </a:solidFill>
              </a:rPr>
              <a:t>	ModularChem Consortium – 	http://mc2.cchem.berkeley.edu/</a:t>
            </a:r>
          </a:p>
        </p:txBody>
      </p:sp>
      <p:pic>
        <p:nvPicPr>
          <p:cNvPr id="822275" name="Picture 6" descr="MCj035196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6825" y="4813300"/>
            <a:ext cx="1374775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276" name="Picture 4" descr="C:\Documents and Settings\Rocio Chavela\Local Settings\Temporary Internet Files\Content.IE5\WH6VW5A3\MCj028713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0488" y="2501900"/>
            <a:ext cx="1217612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0000"/>
                </a:solidFill>
              </a:rPr>
              <a:t>Informal CL (Book Ends on a Class Session) with Concept Tests</a:t>
            </a:r>
          </a:p>
        </p:txBody>
      </p:sp>
      <p:sp>
        <p:nvSpPr>
          <p:cNvPr id="823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863" y="1684338"/>
            <a:ext cx="6145212" cy="48053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600" u="sng" smtClean="0">
                <a:solidFill>
                  <a:srgbClr val="000000"/>
                </a:solidFill>
              </a:rPr>
              <a:t>STEMTEC</a:t>
            </a:r>
            <a:endParaRPr lang="en-US" sz="260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200" smtClean="0">
                <a:solidFill>
                  <a:srgbClr val="000000"/>
                </a:solidFill>
              </a:rPr>
              <a:t>Video: How Change Happens: Breaking the “Teach as You Were Taught” Cycle – Films for the Humanities &amp; Sciences – www.films.com</a:t>
            </a:r>
          </a:p>
          <a:p>
            <a:pPr eaLnBrk="1" hangingPunct="1">
              <a:buFont typeface="Wingdings" pitchFamily="2" charset="2"/>
              <a:buNone/>
            </a:pPr>
            <a:endParaRPr lang="en-US" sz="160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600" u="sng" smtClean="0">
                <a:solidFill>
                  <a:srgbClr val="000000"/>
                </a:solidFill>
              </a:rPr>
              <a:t>Harvard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200" smtClean="0">
                <a:solidFill>
                  <a:srgbClr val="000000"/>
                </a:solidFill>
              </a:rPr>
              <a:t>Thinking Together &amp; </a:t>
            </a:r>
            <a:r>
              <a:rPr lang="en-US" sz="2200" smtClean="0"/>
              <a:t>From Questions to Concepts Interactive Teaching in Physics</a:t>
            </a:r>
            <a:r>
              <a:rPr lang="en-US" sz="2200" smtClean="0">
                <a:solidFill>
                  <a:srgbClr val="000000"/>
                </a:solidFill>
              </a:rPr>
              <a:t>:  Derek Bok Center – www.fas.harvard.edu/~bok_cen</a:t>
            </a:r>
            <a:r>
              <a:rPr lang="en-US" sz="2400" smtClean="0">
                <a:solidFill>
                  <a:srgbClr val="000000"/>
                </a:solidFill>
              </a:rPr>
              <a:t>/</a:t>
            </a:r>
            <a:endParaRPr lang="en-US" sz="2400" smtClean="0"/>
          </a:p>
        </p:txBody>
      </p:sp>
      <p:pic>
        <p:nvPicPr>
          <p:cNvPr id="823299" name="Picture 2" descr="http://ffh.films.com/Common/FMGimages/29325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2117725"/>
            <a:ext cx="2166938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300" name="Picture 1"/>
          <p:cNvPicPr>
            <a:picLocks noChangeAspect="1" noChangeArrowheads="1"/>
          </p:cNvPicPr>
          <p:nvPr/>
        </p:nvPicPr>
        <p:blipFill>
          <a:blip r:embed="rId3"/>
          <a:srcRect l="7928" t="47414" r="60353" b="14285"/>
          <a:stretch>
            <a:fillRect/>
          </a:stretch>
        </p:blipFill>
        <p:spPr bwMode="auto">
          <a:xfrm>
            <a:off x="6675438" y="4692650"/>
            <a:ext cx="220345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321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325" y="180975"/>
            <a:ext cx="8782050" cy="637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824322" name="Rectangle 5"/>
          <p:cNvSpPr>
            <a:spLocks noChangeArrowheads="1"/>
          </p:cNvSpPr>
          <p:nvPr/>
        </p:nvSpPr>
        <p:spPr bwMode="auto">
          <a:xfrm>
            <a:off x="2562225" y="5491163"/>
            <a:ext cx="48704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b="1">
                <a:solidFill>
                  <a:srgbClr val="000000"/>
                </a:solidFill>
              </a:rPr>
              <a:t>&lt;g&gt; = Concept Inventory Gain/Total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6674" name="Object 2"/>
          <p:cNvGraphicFramePr>
            <a:graphicFrameLocks noChangeAspect="1"/>
          </p:cNvGraphicFramePr>
          <p:nvPr/>
        </p:nvGraphicFramePr>
        <p:xfrm>
          <a:off x="1989138" y="114300"/>
          <a:ext cx="5715000" cy="6553200"/>
        </p:xfrm>
        <a:graphic>
          <a:graphicData uri="http://schemas.openxmlformats.org/presentationml/2006/ole">
            <p:oleObj spid="_x0000_s796674" name="Drawing" r:id="rId3" imgW="5714739" imgH="6553236" progId="Presentations.Drawing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The “Hake” Plot of FCI</a:t>
            </a:r>
          </a:p>
        </p:txBody>
      </p:sp>
      <p:sp>
        <p:nvSpPr>
          <p:cNvPr id="827394" name="Rectangle 93"/>
          <p:cNvSpPr>
            <a:spLocks noChangeArrowheads="1"/>
          </p:cNvSpPr>
          <p:nvPr/>
        </p:nvSpPr>
        <p:spPr bwMode="auto">
          <a:xfrm>
            <a:off x="3800475" y="1274763"/>
            <a:ext cx="2309813" cy="407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27395" name="Line 94"/>
          <p:cNvSpPr>
            <a:spLocks noChangeShapeType="1"/>
          </p:cNvSpPr>
          <p:nvPr/>
        </p:nvSpPr>
        <p:spPr bwMode="auto">
          <a:xfrm flipV="1">
            <a:off x="1538288" y="1793875"/>
            <a:ext cx="0" cy="4146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396" name="Line 95"/>
          <p:cNvSpPr>
            <a:spLocks noChangeShapeType="1"/>
          </p:cNvSpPr>
          <p:nvPr/>
        </p:nvSpPr>
        <p:spPr bwMode="auto">
          <a:xfrm>
            <a:off x="1497013" y="5945188"/>
            <a:ext cx="92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397" name="Line 96"/>
          <p:cNvSpPr>
            <a:spLocks noChangeShapeType="1"/>
          </p:cNvSpPr>
          <p:nvPr/>
        </p:nvSpPr>
        <p:spPr bwMode="auto">
          <a:xfrm>
            <a:off x="1497013" y="5349875"/>
            <a:ext cx="92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398" name="Line 97"/>
          <p:cNvSpPr>
            <a:spLocks noChangeShapeType="1"/>
          </p:cNvSpPr>
          <p:nvPr/>
        </p:nvSpPr>
        <p:spPr bwMode="auto">
          <a:xfrm>
            <a:off x="1497013" y="4756150"/>
            <a:ext cx="92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399" name="Line 98"/>
          <p:cNvSpPr>
            <a:spLocks noChangeShapeType="1"/>
          </p:cNvSpPr>
          <p:nvPr/>
        </p:nvSpPr>
        <p:spPr bwMode="auto">
          <a:xfrm>
            <a:off x="1497013" y="4178300"/>
            <a:ext cx="92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400" name="Line 99"/>
          <p:cNvSpPr>
            <a:spLocks noChangeShapeType="1"/>
          </p:cNvSpPr>
          <p:nvPr/>
        </p:nvSpPr>
        <p:spPr bwMode="auto">
          <a:xfrm>
            <a:off x="1497013" y="3582988"/>
            <a:ext cx="92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401" name="Line 100"/>
          <p:cNvSpPr>
            <a:spLocks noChangeShapeType="1"/>
          </p:cNvSpPr>
          <p:nvPr/>
        </p:nvSpPr>
        <p:spPr bwMode="auto">
          <a:xfrm>
            <a:off x="1497013" y="2989263"/>
            <a:ext cx="92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402" name="Line 101"/>
          <p:cNvSpPr>
            <a:spLocks noChangeShapeType="1"/>
          </p:cNvSpPr>
          <p:nvPr/>
        </p:nvSpPr>
        <p:spPr bwMode="auto">
          <a:xfrm>
            <a:off x="1497013" y="2393950"/>
            <a:ext cx="92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403" name="Line 102"/>
          <p:cNvSpPr>
            <a:spLocks noChangeShapeType="1"/>
          </p:cNvSpPr>
          <p:nvPr/>
        </p:nvSpPr>
        <p:spPr bwMode="auto">
          <a:xfrm>
            <a:off x="1497013" y="1800225"/>
            <a:ext cx="92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404" name="Line 103"/>
          <p:cNvSpPr>
            <a:spLocks noChangeShapeType="1"/>
          </p:cNvSpPr>
          <p:nvPr/>
        </p:nvSpPr>
        <p:spPr bwMode="auto">
          <a:xfrm>
            <a:off x="1546225" y="5945188"/>
            <a:ext cx="68278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405" name="Line 104"/>
          <p:cNvSpPr>
            <a:spLocks noChangeShapeType="1"/>
          </p:cNvSpPr>
          <p:nvPr/>
        </p:nvSpPr>
        <p:spPr bwMode="auto">
          <a:xfrm flipV="1">
            <a:off x="1538288" y="5889625"/>
            <a:ext cx="0" cy="52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406" name="Line 105"/>
          <p:cNvSpPr>
            <a:spLocks noChangeShapeType="1"/>
          </p:cNvSpPr>
          <p:nvPr/>
        </p:nvSpPr>
        <p:spPr bwMode="auto">
          <a:xfrm flipV="1">
            <a:off x="2116138" y="5889625"/>
            <a:ext cx="0" cy="52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407" name="Line 106"/>
          <p:cNvSpPr>
            <a:spLocks noChangeShapeType="1"/>
          </p:cNvSpPr>
          <p:nvPr/>
        </p:nvSpPr>
        <p:spPr bwMode="auto">
          <a:xfrm flipV="1">
            <a:off x="2678113" y="5889625"/>
            <a:ext cx="0" cy="52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408" name="Line 107"/>
          <p:cNvSpPr>
            <a:spLocks noChangeShapeType="1"/>
          </p:cNvSpPr>
          <p:nvPr/>
        </p:nvSpPr>
        <p:spPr bwMode="auto">
          <a:xfrm flipV="1">
            <a:off x="3255963" y="5889625"/>
            <a:ext cx="0" cy="52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409" name="Line 108"/>
          <p:cNvSpPr>
            <a:spLocks noChangeShapeType="1"/>
          </p:cNvSpPr>
          <p:nvPr/>
        </p:nvSpPr>
        <p:spPr bwMode="auto">
          <a:xfrm flipV="1">
            <a:off x="3833813" y="5889625"/>
            <a:ext cx="0" cy="52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410" name="Line 109"/>
          <p:cNvSpPr>
            <a:spLocks noChangeShapeType="1"/>
          </p:cNvSpPr>
          <p:nvPr/>
        </p:nvSpPr>
        <p:spPr bwMode="auto">
          <a:xfrm flipV="1">
            <a:off x="4394200" y="5889625"/>
            <a:ext cx="0" cy="52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411" name="Line 110"/>
          <p:cNvSpPr>
            <a:spLocks noChangeShapeType="1"/>
          </p:cNvSpPr>
          <p:nvPr/>
        </p:nvSpPr>
        <p:spPr bwMode="auto">
          <a:xfrm flipV="1">
            <a:off x="4972050" y="5889625"/>
            <a:ext cx="0" cy="52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412" name="Line 111"/>
          <p:cNvSpPr>
            <a:spLocks noChangeShapeType="1"/>
          </p:cNvSpPr>
          <p:nvPr/>
        </p:nvSpPr>
        <p:spPr bwMode="auto">
          <a:xfrm flipV="1">
            <a:off x="5534025" y="5889625"/>
            <a:ext cx="0" cy="52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413" name="Line 112"/>
          <p:cNvSpPr>
            <a:spLocks noChangeShapeType="1"/>
          </p:cNvSpPr>
          <p:nvPr/>
        </p:nvSpPr>
        <p:spPr bwMode="auto">
          <a:xfrm flipV="1">
            <a:off x="6111875" y="5889625"/>
            <a:ext cx="0" cy="52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414" name="Line 113"/>
          <p:cNvSpPr>
            <a:spLocks noChangeShapeType="1"/>
          </p:cNvSpPr>
          <p:nvPr/>
        </p:nvSpPr>
        <p:spPr bwMode="auto">
          <a:xfrm flipV="1">
            <a:off x="6689725" y="5889625"/>
            <a:ext cx="0" cy="52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415" name="Line 114"/>
          <p:cNvSpPr>
            <a:spLocks noChangeShapeType="1"/>
          </p:cNvSpPr>
          <p:nvPr/>
        </p:nvSpPr>
        <p:spPr bwMode="auto">
          <a:xfrm flipV="1">
            <a:off x="7251700" y="5889625"/>
            <a:ext cx="0" cy="52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416" name="Line 115"/>
          <p:cNvSpPr>
            <a:spLocks noChangeShapeType="1"/>
          </p:cNvSpPr>
          <p:nvPr/>
        </p:nvSpPr>
        <p:spPr bwMode="auto">
          <a:xfrm flipV="1">
            <a:off x="7829550" y="5889625"/>
            <a:ext cx="0" cy="52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417" name="Line 116"/>
          <p:cNvSpPr>
            <a:spLocks noChangeShapeType="1"/>
          </p:cNvSpPr>
          <p:nvPr/>
        </p:nvSpPr>
        <p:spPr bwMode="auto">
          <a:xfrm flipV="1">
            <a:off x="8389938" y="5889625"/>
            <a:ext cx="0" cy="52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418" name="Line 117"/>
          <p:cNvSpPr>
            <a:spLocks noChangeShapeType="1"/>
          </p:cNvSpPr>
          <p:nvPr/>
        </p:nvSpPr>
        <p:spPr bwMode="auto">
          <a:xfrm flipV="1">
            <a:off x="1538288" y="5872163"/>
            <a:ext cx="0" cy="1174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419" name="Line 118"/>
          <p:cNvSpPr>
            <a:spLocks noChangeShapeType="1"/>
          </p:cNvSpPr>
          <p:nvPr/>
        </p:nvSpPr>
        <p:spPr bwMode="auto">
          <a:xfrm flipV="1">
            <a:off x="2678113" y="5872163"/>
            <a:ext cx="0" cy="1174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420" name="Line 119"/>
          <p:cNvSpPr>
            <a:spLocks noChangeShapeType="1"/>
          </p:cNvSpPr>
          <p:nvPr/>
        </p:nvSpPr>
        <p:spPr bwMode="auto">
          <a:xfrm flipV="1">
            <a:off x="3833813" y="5872163"/>
            <a:ext cx="0" cy="1174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421" name="Line 120"/>
          <p:cNvSpPr>
            <a:spLocks noChangeShapeType="1"/>
          </p:cNvSpPr>
          <p:nvPr/>
        </p:nvSpPr>
        <p:spPr bwMode="auto">
          <a:xfrm flipV="1">
            <a:off x="4972050" y="5872163"/>
            <a:ext cx="0" cy="1174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422" name="Line 121"/>
          <p:cNvSpPr>
            <a:spLocks noChangeShapeType="1"/>
          </p:cNvSpPr>
          <p:nvPr/>
        </p:nvSpPr>
        <p:spPr bwMode="auto">
          <a:xfrm flipV="1">
            <a:off x="6111875" y="5872163"/>
            <a:ext cx="0" cy="1174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423" name="Line 122"/>
          <p:cNvSpPr>
            <a:spLocks noChangeShapeType="1"/>
          </p:cNvSpPr>
          <p:nvPr/>
        </p:nvSpPr>
        <p:spPr bwMode="auto">
          <a:xfrm flipV="1">
            <a:off x="7251700" y="5872163"/>
            <a:ext cx="0" cy="1174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424" name="Line 123"/>
          <p:cNvSpPr>
            <a:spLocks noChangeShapeType="1"/>
          </p:cNvSpPr>
          <p:nvPr/>
        </p:nvSpPr>
        <p:spPr bwMode="auto">
          <a:xfrm flipV="1">
            <a:off x="8389938" y="5872163"/>
            <a:ext cx="0" cy="1174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425" name="Freeform 124"/>
          <p:cNvSpPr>
            <a:spLocks/>
          </p:cNvSpPr>
          <p:nvPr/>
        </p:nvSpPr>
        <p:spPr bwMode="auto">
          <a:xfrm>
            <a:off x="3117850" y="2124075"/>
            <a:ext cx="3963988" cy="1554163"/>
          </a:xfrm>
          <a:custGeom>
            <a:avLst/>
            <a:gdLst>
              <a:gd name="T0" fmla="*/ 1865313 w 2497"/>
              <a:gd name="T1" fmla="*/ 727075 h 979"/>
              <a:gd name="T2" fmla="*/ 3962401 w 2497"/>
              <a:gd name="T3" fmla="*/ 1552575 h 979"/>
              <a:gd name="T4" fmla="*/ 1171575 w 2497"/>
              <a:gd name="T5" fmla="*/ 461963 h 979"/>
              <a:gd name="T6" fmla="*/ 230188 w 2497"/>
              <a:gd name="T7" fmla="*/ 82550 h 979"/>
              <a:gd name="T8" fmla="*/ 0 w 2497"/>
              <a:gd name="T9" fmla="*/ 0 h 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7"/>
              <a:gd name="T16" fmla="*/ 0 h 979"/>
              <a:gd name="T17" fmla="*/ 2497 w 2497"/>
              <a:gd name="T18" fmla="*/ 979 h 9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7" h="979">
                <a:moveTo>
                  <a:pt x="1175" y="458"/>
                </a:moveTo>
                <a:lnTo>
                  <a:pt x="2496" y="978"/>
                </a:lnTo>
                <a:lnTo>
                  <a:pt x="738" y="291"/>
                </a:lnTo>
                <a:lnTo>
                  <a:pt x="145" y="52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26" name="Rectangle 125"/>
          <p:cNvSpPr>
            <a:spLocks noChangeArrowheads="1"/>
          </p:cNvSpPr>
          <p:nvPr/>
        </p:nvSpPr>
        <p:spPr bwMode="auto">
          <a:xfrm>
            <a:off x="3124200" y="4095750"/>
            <a:ext cx="73025" cy="73025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27427" name="Rectangle 126"/>
          <p:cNvSpPr>
            <a:spLocks noChangeArrowheads="1"/>
          </p:cNvSpPr>
          <p:nvPr/>
        </p:nvSpPr>
        <p:spPr bwMode="auto">
          <a:xfrm>
            <a:off x="5219700" y="4573588"/>
            <a:ext cx="74613" cy="74612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27428" name="Rectangle 127"/>
          <p:cNvSpPr>
            <a:spLocks noChangeArrowheads="1"/>
          </p:cNvSpPr>
          <p:nvPr/>
        </p:nvSpPr>
        <p:spPr bwMode="auto">
          <a:xfrm>
            <a:off x="7069138" y="4821238"/>
            <a:ext cx="74612" cy="74612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27429" name="Rectangle 128"/>
          <p:cNvSpPr>
            <a:spLocks noChangeArrowheads="1"/>
          </p:cNvSpPr>
          <p:nvPr/>
        </p:nvSpPr>
        <p:spPr bwMode="auto">
          <a:xfrm>
            <a:off x="3867150" y="4359275"/>
            <a:ext cx="73025" cy="73025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27430" name="Rectangle 129"/>
          <p:cNvSpPr>
            <a:spLocks noChangeArrowheads="1"/>
          </p:cNvSpPr>
          <p:nvPr/>
        </p:nvSpPr>
        <p:spPr bwMode="auto">
          <a:xfrm>
            <a:off x="4940300" y="2476500"/>
            <a:ext cx="73025" cy="74613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27431" name="Rectangle 130"/>
          <p:cNvSpPr>
            <a:spLocks noChangeArrowheads="1"/>
          </p:cNvSpPr>
          <p:nvPr/>
        </p:nvSpPr>
        <p:spPr bwMode="auto">
          <a:xfrm>
            <a:off x="7035800" y="3848100"/>
            <a:ext cx="74613" cy="73025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27432" name="Rectangle 131"/>
          <p:cNvSpPr>
            <a:spLocks noChangeArrowheads="1"/>
          </p:cNvSpPr>
          <p:nvPr/>
        </p:nvSpPr>
        <p:spPr bwMode="auto">
          <a:xfrm>
            <a:off x="4246563" y="2328863"/>
            <a:ext cx="73025" cy="73025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27433" name="Rectangle 132"/>
          <p:cNvSpPr>
            <a:spLocks noChangeArrowheads="1"/>
          </p:cNvSpPr>
          <p:nvPr/>
        </p:nvSpPr>
        <p:spPr bwMode="auto">
          <a:xfrm>
            <a:off x="3073400" y="2460625"/>
            <a:ext cx="74613" cy="73025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27434" name="Rectangle 133"/>
          <p:cNvSpPr>
            <a:spLocks noChangeArrowheads="1"/>
          </p:cNvSpPr>
          <p:nvPr/>
        </p:nvSpPr>
        <p:spPr bwMode="auto">
          <a:xfrm>
            <a:off x="4070350" y="6408738"/>
            <a:ext cx="1820863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</a:rPr>
              <a:t>Pretest (Percent)</a:t>
            </a:r>
          </a:p>
        </p:txBody>
      </p:sp>
      <p:pic>
        <p:nvPicPr>
          <p:cNvPr id="827435" name="Picture 13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219450"/>
            <a:ext cx="228600" cy="139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27436" name="Rectangle 135"/>
          <p:cNvSpPr>
            <a:spLocks noChangeArrowheads="1"/>
          </p:cNvSpPr>
          <p:nvPr/>
        </p:nvSpPr>
        <p:spPr bwMode="auto">
          <a:xfrm>
            <a:off x="900113" y="5748338"/>
            <a:ext cx="549275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Times"/>
              </a:rPr>
              <a:t>0.00</a:t>
            </a:r>
          </a:p>
        </p:txBody>
      </p:sp>
      <p:sp>
        <p:nvSpPr>
          <p:cNvPr id="827437" name="Rectangle 136"/>
          <p:cNvSpPr>
            <a:spLocks noChangeArrowheads="1"/>
          </p:cNvSpPr>
          <p:nvPr/>
        </p:nvSpPr>
        <p:spPr bwMode="auto">
          <a:xfrm>
            <a:off x="900113" y="5170488"/>
            <a:ext cx="549275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Times"/>
              </a:rPr>
              <a:t>5.00</a:t>
            </a:r>
          </a:p>
        </p:txBody>
      </p:sp>
      <p:sp>
        <p:nvSpPr>
          <p:cNvPr id="827438" name="Rectangle 137"/>
          <p:cNvSpPr>
            <a:spLocks noChangeArrowheads="1"/>
          </p:cNvSpPr>
          <p:nvPr/>
        </p:nvSpPr>
        <p:spPr bwMode="auto">
          <a:xfrm>
            <a:off x="801688" y="4576763"/>
            <a:ext cx="650875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Times"/>
              </a:rPr>
              <a:t>10.00</a:t>
            </a:r>
          </a:p>
        </p:txBody>
      </p:sp>
      <p:sp>
        <p:nvSpPr>
          <p:cNvPr id="827439" name="Rectangle 138"/>
          <p:cNvSpPr>
            <a:spLocks noChangeArrowheads="1"/>
          </p:cNvSpPr>
          <p:nvPr/>
        </p:nvSpPr>
        <p:spPr bwMode="auto">
          <a:xfrm>
            <a:off x="801688" y="3981450"/>
            <a:ext cx="650875" cy="322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Times"/>
              </a:rPr>
              <a:t>15.00</a:t>
            </a:r>
          </a:p>
        </p:txBody>
      </p:sp>
      <p:sp>
        <p:nvSpPr>
          <p:cNvPr id="827440" name="Rectangle 139"/>
          <p:cNvSpPr>
            <a:spLocks noChangeArrowheads="1"/>
          </p:cNvSpPr>
          <p:nvPr/>
        </p:nvSpPr>
        <p:spPr bwMode="auto">
          <a:xfrm>
            <a:off x="801688" y="3387725"/>
            <a:ext cx="650875" cy="322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Times"/>
              </a:rPr>
              <a:t>20.00</a:t>
            </a:r>
          </a:p>
        </p:txBody>
      </p:sp>
      <p:sp>
        <p:nvSpPr>
          <p:cNvPr id="827441" name="Rectangle 140"/>
          <p:cNvSpPr>
            <a:spLocks noChangeArrowheads="1"/>
          </p:cNvSpPr>
          <p:nvPr/>
        </p:nvSpPr>
        <p:spPr bwMode="auto">
          <a:xfrm>
            <a:off x="801688" y="2794000"/>
            <a:ext cx="650875" cy="322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Times"/>
              </a:rPr>
              <a:t>25.00</a:t>
            </a:r>
          </a:p>
        </p:txBody>
      </p:sp>
      <p:sp>
        <p:nvSpPr>
          <p:cNvPr id="827442" name="Rectangle 141"/>
          <p:cNvSpPr>
            <a:spLocks noChangeArrowheads="1"/>
          </p:cNvSpPr>
          <p:nvPr/>
        </p:nvSpPr>
        <p:spPr bwMode="auto">
          <a:xfrm>
            <a:off x="801688" y="2214563"/>
            <a:ext cx="650875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Times"/>
              </a:rPr>
              <a:t>30.00</a:t>
            </a:r>
          </a:p>
        </p:txBody>
      </p:sp>
      <p:sp>
        <p:nvSpPr>
          <p:cNvPr id="827443" name="Rectangle 142"/>
          <p:cNvSpPr>
            <a:spLocks noChangeArrowheads="1"/>
          </p:cNvSpPr>
          <p:nvPr/>
        </p:nvSpPr>
        <p:spPr bwMode="auto">
          <a:xfrm>
            <a:off x="801688" y="1620838"/>
            <a:ext cx="650875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Times"/>
              </a:rPr>
              <a:t>35.00</a:t>
            </a:r>
          </a:p>
        </p:txBody>
      </p:sp>
      <p:sp>
        <p:nvSpPr>
          <p:cNvPr id="827444" name="Rectangle 143"/>
          <p:cNvSpPr>
            <a:spLocks noChangeArrowheads="1"/>
          </p:cNvSpPr>
          <p:nvPr/>
        </p:nvSpPr>
        <p:spPr bwMode="auto">
          <a:xfrm>
            <a:off x="1214438" y="6062663"/>
            <a:ext cx="650875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Times"/>
              </a:rPr>
              <a:t>20.00</a:t>
            </a:r>
          </a:p>
        </p:txBody>
      </p:sp>
      <p:sp>
        <p:nvSpPr>
          <p:cNvPr id="827445" name="Rectangle 144"/>
          <p:cNvSpPr>
            <a:spLocks noChangeArrowheads="1"/>
          </p:cNvSpPr>
          <p:nvPr/>
        </p:nvSpPr>
        <p:spPr bwMode="auto">
          <a:xfrm>
            <a:off x="2354263" y="6062663"/>
            <a:ext cx="650875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Times"/>
              </a:rPr>
              <a:t>30.00</a:t>
            </a:r>
          </a:p>
        </p:txBody>
      </p:sp>
      <p:sp>
        <p:nvSpPr>
          <p:cNvPr id="827446" name="Rectangle 145"/>
          <p:cNvSpPr>
            <a:spLocks noChangeArrowheads="1"/>
          </p:cNvSpPr>
          <p:nvPr/>
        </p:nvSpPr>
        <p:spPr bwMode="auto">
          <a:xfrm>
            <a:off x="3509963" y="6062663"/>
            <a:ext cx="650875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Times"/>
              </a:rPr>
              <a:t>40.00</a:t>
            </a:r>
          </a:p>
        </p:txBody>
      </p:sp>
      <p:sp>
        <p:nvSpPr>
          <p:cNvPr id="827447" name="Rectangle 146"/>
          <p:cNvSpPr>
            <a:spLocks noChangeArrowheads="1"/>
          </p:cNvSpPr>
          <p:nvPr/>
        </p:nvSpPr>
        <p:spPr bwMode="auto">
          <a:xfrm>
            <a:off x="4648200" y="6062663"/>
            <a:ext cx="650875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Times"/>
              </a:rPr>
              <a:t>50.00</a:t>
            </a:r>
          </a:p>
        </p:txBody>
      </p:sp>
      <p:sp>
        <p:nvSpPr>
          <p:cNvPr id="827448" name="Rectangle 147"/>
          <p:cNvSpPr>
            <a:spLocks noChangeArrowheads="1"/>
          </p:cNvSpPr>
          <p:nvPr/>
        </p:nvSpPr>
        <p:spPr bwMode="auto">
          <a:xfrm>
            <a:off x="5788025" y="6062663"/>
            <a:ext cx="650875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Times"/>
              </a:rPr>
              <a:t>60.00</a:t>
            </a:r>
          </a:p>
        </p:txBody>
      </p:sp>
      <p:sp>
        <p:nvSpPr>
          <p:cNvPr id="827449" name="Rectangle 148"/>
          <p:cNvSpPr>
            <a:spLocks noChangeArrowheads="1"/>
          </p:cNvSpPr>
          <p:nvPr/>
        </p:nvSpPr>
        <p:spPr bwMode="auto">
          <a:xfrm>
            <a:off x="6926263" y="6062663"/>
            <a:ext cx="650875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Times"/>
              </a:rPr>
              <a:t>70.00</a:t>
            </a:r>
          </a:p>
        </p:txBody>
      </p:sp>
      <p:sp>
        <p:nvSpPr>
          <p:cNvPr id="827450" name="Rectangle 149"/>
          <p:cNvSpPr>
            <a:spLocks noChangeArrowheads="1"/>
          </p:cNvSpPr>
          <p:nvPr/>
        </p:nvSpPr>
        <p:spPr bwMode="auto">
          <a:xfrm>
            <a:off x="8066088" y="6062663"/>
            <a:ext cx="650875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Times"/>
              </a:rPr>
              <a:t>80.00</a:t>
            </a:r>
          </a:p>
        </p:txBody>
      </p:sp>
      <p:sp>
        <p:nvSpPr>
          <p:cNvPr id="827451" name="Rectangle 150"/>
          <p:cNvSpPr>
            <a:spLocks noChangeArrowheads="1"/>
          </p:cNvSpPr>
          <p:nvPr/>
        </p:nvSpPr>
        <p:spPr bwMode="auto">
          <a:xfrm>
            <a:off x="2535238" y="2330450"/>
            <a:ext cx="576262" cy="322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Times"/>
              </a:rPr>
              <a:t>ALS</a:t>
            </a:r>
          </a:p>
        </p:txBody>
      </p:sp>
      <p:sp>
        <p:nvSpPr>
          <p:cNvPr id="827452" name="Rectangle 151"/>
          <p:cNvSpPr>
            <a:spLocks noChangeArrowheads="1"/>
          </p:cNvSpPr>
          <p:nvPr/>
        </p:nvSpPr>
        <p:spPr bwMode="auto">
          <a:xfrm>
            <a:off x="4087813" y="1951038"/>
            <a:ext cx="5207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Times"/>
              </a:rPr>
              <a:t>SDI</a:t>
            </a:r>
          </a:p>
        </p:txBody>
      </p:sp>
      <p:sp>
        <p:nvSpPr>
          <p:cNvPr id="827453" name="Rectangle 152"/>
          <p:cNvSpPr>
            <a:spLocks noChangeArrowheads="1"/>
          </p:cNvSpPr>
          <p:nvPr/>
        </p:nvSpPr>
        <p:spPr bwMode="auto">
          <a:xfrm>
            <a:off x="4978400" y="2495550"/>
            <a:ext cx="498475" cy="322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Times"/>
              </a:rPr>
              <a:t>WP</a:t>
            </a:r>
          </a:p>
        </p:txBody>
      </p:sp>
      <p:sp>
        <p:nvSpPr>
          <p:cNvPr id="827454" name="Rectangle 153"/>
          <p:cNvSpPr>
            <a:spLocks noChangeArrowheads="1"/>
          </p:cNvSpPr>
          <p:nvPr/>
        </p:nvSpPr>
        <p:spPr bwMode="auto">
          <a:xfrm>
            <a:off x="7059613" y="3387725"/>
            <a:ext cx="803275" cy="322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Times"/>
              </a:rPr>
              <a:t>PI(HU)</a:t>
            </a:r>
          </a:p>
        </p:txBody>
      </p:sp>
      <p:sp>
        <p:nvSpPr>
          <p:cNvPr id="827455" name="Rectangle 154"/>
          <p:cNvSpPr>
            <a:spLocks noChangeArrowheads="1"/>
          </p:cNvSpPr>
          <p:nvPr/>
        </p:nvSpPr>
        <p:spPr bwMode="auto">
          <a:xfrm>
            <a:off x="2700338" y="4295775"/>
            <a:ext cx="914400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Times"/>
              </a:rPr>
              <a:t>ASU(nc)</a:t>
            </a:r>
          </a:p>
        </p:txBody>
      </p:sp>
      <p:sp>
        <p:nvSpPr>
          <p:cNvPr id="827456" name="Rectangle 155"/>
          <p:cNvSpPr>
            <a:spLocks noChangeArrowheads="1"/>
          </p:cNvSpPr>
          <p:nvPr/>
        </p:nvSpPr>
        <p:spPr bwMode="auto">
          <a:xfrm>
            <a:off x="4862513" y="4708525"/>
            <a:ext cx="825500" cy="322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Times"/>
              </a:rPr>
              <a:t>ASU(c)</a:t>
            </a:r>
          </a:p>
        </p:txBody>
      </p:sp>
      <p:sp>
        <p:nvSpPr>
          <p:cNvPr id="827457" name="Rectangle 156"/>
          <p:cNvSpPr>
            <a:spLocks noChangeArrowheads="1"/>
          </p:cNvSpPr>
          <p:nvPr/>
        </p:nvSpPr>
        <p:spPr bwMode="auto">
          <a:xfrm>
            <a:off x="6861175" y="5005388"/>
            <a:ext cx="485775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Times"/>
              </a:rPr>
              <a:t>HU</a:t>
            </a:r>
          </a:p>
        </p:txBody>
      </p:sp>
      <p:sp>
        <p:nvSpPr>
          <p:cNvPr id="827458" name="Rectangle 157"/>
          <p:cNvSpPr>
            <a:spLocks noChangeArrowheads="1"/>
          </p:cNvSpPr>
          <p:nvPr/>
        </p:nvSpPr>
        <p:spPr bwMode="auto">
          <a:xfrm>
            <a:off x="3675063" y="4476750"/>
            <a:ext cx="600075" cy="322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Times"/>
              </a:rPr>
              <a:t>WP*</a:t>
            </a:r>
          </a:p>
        </p:txBody>
      </p:sp>
      <p:grpSp>
        <p:nvGrpSpPr>
          <p:cNvPr id="2" name="Group 158"/>
          <p:cNvGrpSpPr>
            <a:grpSpLocks/>
          </p:cNvGrpSpPr>
          <p:nvPr/>
        </p:nvGrpSpPr>
        <p:grpSpPr bwMode="auto">
          <a:xfrm>
            <a:off x="4578350" y="4014788"/>
            <a:ext cx="1749425" cy="309562"/>
            <a:chOff x="2884" y="2453"/>
            <a:chExt cx="1102" cy="195"/>
          </a:xfrm>
        </p:grpSpPr>
        <p:sp>
          <p:nvSpPr>
            <p:cNvPr id="827480" name="Rectangle 159"/>
            <p:cNvSpPr>
              <a:spLocks noChangeArrowheads="1"/>
            </p:cNvSpPr>
            <p:nvPr/>
          </p:nvSpPr>
          <p:spPr bwMode="auto">
            <a:xfrm>
              <a:off x="2970" y="2453"/>
              <a:ext cx="1016" cy="1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600">
                  <a:solidFill>
                    <a:srgbClr val="FF0000"/>
                  </a:solidFill>
                </a:rPr>
                <a:t>UMn Traditional</a:t>
              </a:r>
            </a:p>
          </p:txBody>
        </p:sp>
        <p:sp>
          <p:nvSpPr>
            <p:cNvPr id="827481" name="Oval 160"/>
            <p:cNvSpPr>
              <a:spLocks noChangeArrowheads="1"/>
            </p:cNvSpPr>
            <p:nvPr/>
          </p:nvSpPr>
          <p:spPr bwMode="auto">
            <a:xfrm>
              <a:off x="2884" y="2493"/>
              <a:ext cx="47" cy="4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827460" name="Line 161"/>
          <p:cNvSpPr>
            <a:spLocks noChangeShapeType="1"/>
          </p:cNvSpPr>
          <p:nvPr/>
        </p:nvSpPr>
        <p:spPr bwMode="auto">
          <a:xfrm>
            <a:off x="7094538" y="3697288"/>
            <a:ext cx="998537" cy="368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461" name="Line 162"/>
          <p:cNvSpPr>
            <a:spLocks noChangeShapeType="1"/>
          </p:cNvSpPr>
          <p:nvPr/>
        </p:nvSpPr>
        <p:spPr bwMode="auto">
          <a:xfrm>
            <a:off x="6994525" y="4902200"/>
            <a:ext cx="1066800" cy="153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63"/>
          <p:cNvGrpSpPr>
            <a:grpSpLocks/>
          </p:cNvGrpSpPr>
          <p:nvPr/>
        </p:nvGrpSpPr>
        <p:grpSpPr bwMode="auto">
          <a:xfrm>
            <a:off x="1965325" y="3136900"/>
            <a:ext cx="2849563" cy="398463"/>
            <a:chOff x="1238" y="1900"/>
            <a:chExt cx="1795" cy="251"/>
          </a:xfrm>
        </p:grpSpPr>
        <p:sp>
          <p:nvSpPr>
            <p:cNvPr id="827478" name="Rectangle 164"/>
            <p:cNvSpPr>
              <a:spLocks noChangeArrowheads="1"/>
            </p:cNvSpPr>
            <p:nvPr/>
          </p:nvSpPr>
          <p:spPr bwMode="auto">
            <a:xfrm>
              <a:off x="2855" y="1900"/>
              <a:ext cx="178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300" b="1">
                  <a:solidFill>
                    <a:srgbClr val="FF0000"/>
                  </a:solidFill>
                  <a:latin typeface="Geneva"/>
                </a:rPr>
                <a:t>X</a:t>
              </a:r>
            </a:p>
          </p:txBody>
        </p:sp>
        <p:sp>
          <p:nvSpPr>
            <p:cNvPr id="827479" name="Rectangle 165"/>
            <p:cNvSpPr>
              <a:spLocks noChangeArrowheads="1"/>
            </p:cNvSpPr>
            <p:nvPr/>
          </p:nvSpPr>
          <p:spPr bwMode="auto">
            <a:xfrm>
              <a:off x="1238" y="1956"/>
              <a:ext cx="1565" cy="1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600" u="sng">
                  <a:solidFill>
                    <a:srgbClr val="FF0000"/>
                  </a:solidFill>
                  <a:latin typeface="Geneva"/>
                </a:rPr>
                <a:t>UMn Cooperative Groups</a:t>
              </a:r>
            </a:p>
          </p:txBody>
        </p:sp>
      </p:grpSp>
      <p:grpSp>
        <p:nvGrpSpPr>
          <p:cNvPr id="4" name="Group 166"/>
          <p:cNvGrpSpPr>
            <a:grpSpLocks/>
          </p:cNvGrpSpPr>
          <p:nvPr/>
        </p:nvGrpSpPr>
        <p:grpSpPr bwMode="auto">
          <a:xfrm>
            <a:off x="4830763" y="2149475"/>
            <a:ext cx="1457325" cy="403225"/>
            <a:chOff x="3043" y="1278"/>
            <a:chExt cx="918" cy="254"/>
          </a:xfrm>
        </p:grpSpPr>
        <p:sp>
          <p:nvSpPr>
            <p:cNvPr id="827476" name="Rectangle 167"/>
            <p:cNvSpPr>
              <a:spLocks noChangeArrowheads="1"/>
            </p:cNvSpPr>
            <p:nvPr/>
          </p:nvSpPr>
          <p:spPr bwMode="auto">
            <a:xfrm>
              <a:off x="3043" y="1359"/>
              <a:ext cx="178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300" b="1">
                  <a:solidFill>
                    <a:srgbClr val="FF0000"/>
                  </a:solidFill>
                  <a:latin typeface="Geneva"/>
                </a:rPr>
                <a:t>X</a:t>
              </a:r>
            </a:p>
          </p:txBody>
        </p:sp>
        <p:sp>
          <p:nvSpPr>
            <p:cNvPr id="827477" name="Rectangle 168"/>
            <p:cNvSpPr>
              <a:spLocks noChangeArrowheads="1"/>
            </p:cNvSpPr>
            <p:nvPr/>
          </p:nvSpPr>
          <p:spPr bwMode="auto">
            <a:xfrm>
              <a:off x="3126" y="1278"/>
              <a:ext cx="835" cy="1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600" u="sng">
                  <a:solidFill>
                    <a:srgbClr val="FF0000"/>
                  </a:solidFill>
                  <a:latin typeface="Geneva"/>
                </a:rPr>
                <a:t>UMn-CL+PS</a:t>
              </a:r>
            </a:p>
          </p:txBody>
        </p:sp>
      </p:grpSp>
      <p:sp>
        <p:nvSpPr>
          <p:cNvPr id="827464" name="Line 169"/>
          <p:cNvSpPr>
            <a:spLocks noChangeShapeType="1"/>
          </p:cNvSpPr>
          <p:nvPr/>
        </p:nvSpPr>
        <p:spPr bwMode="auto">
          <a:xfrm flipH="1" flipV="1">
            <a:off x="6602413" y="1608138"/>
            <a:ext cx="1763712" cy="18970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7465" name="Group 170"/>
          <p:cNvGrpSpPr>
            <a:grpSpLocks/>
          </p:cNvGrpSpPr>
          <p:nvPr/>
        </p:nvGrpSpPr>
        <p:grpSpPr bwMode="auto">
          <a:xfrm>
            <a:off x="6616700" y="1746250"/>
            <a:ext cx="1749425" cy="1878013"/>
            <a:chOff x="4168" y="1024"/>
            <a:chExt cx="1102" cy="1183"/>
          </a:xfrm>
        </p:grpSpPr>
        <p:sp>
          <p:nvSpPr>
            <p:cNvPr id="827467" name="Line 171"/>
            <p:cNvSpPr>
              <a:spLocks noChangeShapeType="1"/>
            </p:cNvSpPr>
            <p:nvPr/>
          </p:nvSpPr>
          <p:spPr bwMode="auto">
            <a:xfrm flipH="1" flipV="1">
              <a:off x="5189" y="2125"/>
              <a:ext cx="81" cy="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468" name="Line 172"/>
            <p:cNvSpPr>
              <a:spLocks noChangeShapeType="1"/>
            </p:cNvSpPr>
            <p:nvPr/>
          </p:nvSpPr>
          <p:spPr bwMode="auto">
            <a:xfrm flipH="1" flipV="1">
              <a:off x="5064" y="1991"/>
              <a:ext cx="71" cy="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469" name="Line 173"/>
            <p:cNvSpPr>
              <a:spLocks noChangeShapeType="1"/>
            </p:cNvSpPr>
            <p:nvPr/>
          </p:nvSpPr>
          <p:spPr bwMode="auto">
            <a:xfrm flipH="1" flipV="1">
              <a:off x="4939" y="1856"/>
              <a:ext cx="71" cy="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470" name="Line 174"/>
            <p:cNvSpPr>
              <a:spLocks noChangeShapeType="1"/>
            </p:cNvSpPr>
            <p:nvPr/>
          </p:nvSpPr>
          <p:spPr bwMode="auto">
            <a:xfrm flipH="1" flipV="1">
              <a:off x="4813" y="1709"/>
              <a:ext cx="72" cy="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471" name="Line 175"/>
            <p:cNvSpPr>
              <a:spLocks noChangeShapeType="1"/>
            </p:cNvSpPr>
            <p:nvPr/>
          </p:nvSpPr>
          <p:spPr bwMode="auto">
            <a:xfrm flipH="1" flipV="1">
              <a:off x="4679" y="1574"/>
              <a:ext cx="71" cy="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472" name="Line 176"/>
            <p:cNvSpPr>
              <a:spLocks noChangeShapeType="1"/>
            </p:cNvSpPr>
            <p:nvPr/>
          </p:nvSpPr>
          <p:spPr bwMode="auto">
            <a:xfrm flipH="1" flipV="1">
              <a:off x="4553" y="1440"/>
              <a:ext cx="72" cy="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473" name="Line 177"/>
            <p:cNvSpPr>
              <a:spLocks noChangeShapeType="1"/>
            </p:cNvSpPr>
            <p:nvPr/>
          </p:nvSpPr>
          <p:spPr bwMode="auto">
            <a:xfrm flipH="1" flipV="1">
              <a:off x="4428" y="1303"/>
              <a:ext cx="72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474" name="Line 178"/>
            <p:cNvSpPr>
              <a:spLocks noChangeShapeType="1"/>
            </p:cNvSpPr>
            <p:nvPr/>
          </p:nvSpPr>
          <p:spPr bwMode="auto">
            <a:xfrm flipH="1" flipV="1">
              <a:off x="4305" y="1168"/>
              <a:ext cx="71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475" name="Line 179"/>
            <p:cNvSpPr>
              <a:spLocks noChangeShapeType="1"/>
            </p:cNvSpPr>
            <p:nvPr/>
          </p:nvSpPr>
          <p:spPr bwMode="auto">
            <a:xfrm flipH="1" flipV="1">
              <a:off x="4168" y="1024"/>
              <a:ext cx="72" cy="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7466" name="Freeform 180"/>
          <p:cNvSpPr>
            <a:spLocks/>
          </p:cNvSpPr>
          <p:nvPr/>
        </p:nvSpPr>
        <p:spPr bwMode="auto">
          <a:xfrm>
            <a:off x="3167063" y="4203700"/>
            <a:ext cx="3946525" cy="695325"/>
          </a:xfrm>
          <a:custGeom>
            <a:avLst/>
            <a:gdLst>
              <a:gd name="T0" fmla="*/ 0 w 2486"/>
              <a:gd name="T1" fmla="*/ 0 h 438"/>
              <a:gd name="T2" fmla="*/ 2097087 w 2486"/>
              <a:gd name="T3" fmla="*/ 363537 h 438"/>
              <a:gd name="T4" fmla="*/ 3944938 w 2486"/>
              <a:gd name="T5" fmla="*/ 693738 h 438"/>
              <a:gd name="T6" fmla="*/ 742950 w 2486"/>
              <a:gd name="T7" fmla="*/ 133350 h 438"/>
              <a:gd name="T8" fmla="*/ 428625 w 2486"/>
              <a:gd name="T9" fmla="*/ 82550 h 438"/>
              <a:gd name="T10" fmla="*/ 1336675 w 2486"/>
              <a:gd name="T11" fmla="*/ 231775 h 4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86"/>
              <a:gd name="T19" fmla="*/ 0 h 438"/>
              <a:gd name="T20" fmla="*/ 2486 w 2486"/>
              <a:gd name="T21" fmla="*/ 438 h 4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86" h="438">
                <a:moveTo>
                  <a:pt x="0" y="0"/>
                </a:moveTo>
                <a:lnTo>
                  <a:pt x="1321" y="229"/>
                </a:lnTo>
                <a:lnTo>
                  <a:pt x="2485" y="437"/>
                </a:lnTo>
                <a:lnTo>
                  <a:pt x="468" y="84"/>
                </a:lnTo>
                <a:lnTo>
                  <a:pt x="270" y="52"/>
                </a:lnTo>
                <a:lnTo>
                  <a:pt x="842" y="14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4"/>
          <p:cNvSpPr>
            <a:spLocks noGrp="1"/>
          </p:cNvSpPr>
          <p:nvPr>
            <p:ph idx="1"/>
          </p:nvPr>
        </p:nvSpPr>
        <p:spPr>
          <a:xfrm>
            <a:off x="3741738" y="1725613"/>
            <a:ext cx="4772025" cy="43497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600" smtClean="0"/>
              <a:t>What classroom assessment entails and how it works. </a:t>
            </a:r>
          </a:p>
          <a:p>
            <a:pPr>
              <a:spcBef>
                <a:spcPts val="1200"/>
              </a:spcBef>
            </a:pPr>
            <a:r>
              <a:rPr lang="en-US" sz="1600" smtClean="0"/>
              <a:t>How to plan, implement, and analyze assessment projects. </a:t>
            </a:r>
          </a:p>
          <a:p>
            <a:pPr>
              <a:spcBef>
                <a:spcPts val="1200"/>
              </a:spcBef>
            </a:pPr>
            <a:r>
              <a:rPr lang="en-US" sz="1600" smtClean="0"/>
              <a:t>Twelve case studies that detail the real-life classroom experiences of teachers carrying out successful classroom assessment projects. </a:t>
            </a:r>
          </a:p>
          <a:p>
            <a:pPr>
              <a:spcBef>
                <a:spcPts val="1200"/>
              </a:spcBef>
            </a:pPr>
            <a:r>
              <a:rPr lang="en-US" sz="1600" smtClean="0"/>
              <a:t>Fifty classroom assessment techniques </a:t>
            </a:r>
          </a:p>
          <a:p>
            <a:pPr>
              <a:spcBef>
                <a:spcPts val="1200"/>
              </a:spcBef>
            </a:pPr>
            <a:r>
              <a:rPr lang="en-US" sz="1600" smtClean="0"/>
              <a:t>Step-by-step procedures for administering the techniques </a:t>
            </a:r>
          </a:p>
          <a:p>
            <a:pPr>
              <a:spcBef>
                <a:spcPts val="1200"/>
              </a:spcBef>
            </a:pPr>
            <a:r>
              <a:rPr lang="en-US" sz="1600" smtClean="0"/>
              <a:t>Practical advice on how to analyze your data </a:t>
            </a:r>
          </a:p>
        </p:txBody>
      </p:sp>
      <p:sp>
        <p:nvSpPr>
          <p:cNvPr id="48130" name="Title 5"/>
          <p:cNvSpPr>
            <a:spLocks noGrp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z="3000" smtClean="0"/>
              <a:t> Resource: Classroom Assessment Techniques</a:t>
            </a:r>
          </a:p>
        </p:txBody>
      </p:sp>
      <p:pic>
        <p:nvPicPr>
          <p:cNvPr id="48131" name="Picture 2" descr="Go to &quot;Classroom Assessment Techniques: A Handbook for College Teachers (Jossey Bass Higher and Adult Education Series)&quot; p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738313"/>
            <a:ext cx="3176588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268288" y="6129338"/>
            <a:ext cx="85709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http://honolulu.hawaii.edu/intranet/committees/FacDevCom/guidebk/teachtip/assess-2.htm</a:t>
            </a:r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277813" y="6359525"/>
            <a:ext cx="66373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http://www.celt.iastate.edu/teaching/cat.html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Physics (Mechanics) Concepts:</a:t>
            </a:r>
            <a:br>
              <a:rPr lang="en-US" sz="3600" smtClean="0"/>
            </a:br>
            <a:r>
              <a:rPr lang="en-US" sz="3600" smtClean="0"/>
              <a:t>The Force Concept Inventory (FCI)</a:t>
            </a:r>
          </a:p>
        </p:txBody>
      </p:sp>
      <p:sp>
        <p:nvSpPr>
          <p:cNvPr id="828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863" y="1695450"/>
            <a:ext cx="8218487" cy="48069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800"/>
              </a:spcBef>
            </a:pPr>
            <a:r>
              <a:rPr lang="en-US" sz="2600" smtClean="0"/>
              <a:t>A 30 item multiple choice test to probe student's understanding of basic concepts in mechanics.</a:t>
            </a:r>
          </a:p>
          <a:p>
            <a:pPr eaLnBrk="1" hangingPunct="1">
              <a:lnSpc>
                <a:spcPct val="110000"/>
              </a:lnSpc>
              <a:spcBef>
                <a:spcPts val="1800"/>
              </a:spcBef>
            </a:pPr>
            <a:r>
              <a:rPr lang="en-US" sz="2600" smtClean="0"/>
              <a:t>The choice of topics is based on careful thought about what the fundamental issues and concepts are in Newtonian dynamics.</a:t>
            </a:r>
          </a:p>
          <a:p>
            <a:pPr eaLnBrk="1" hangingPunct="1">
              <a:lnSpc>
                <a:spcPct val="110000"/>
              </a:lnSpc>
              <a:spcBef>
                <a:spcPts val="1800"/>
              </a:spcBef>
            </a:pPr>
            <a:r>
              <a:rPr lang="en-US" sz="2600" smtClean="0"/>
              <a:t>Uses common speech rather than cueing specific physics principles. </a:t>
            </a:r>
          </a:p>
          <a:p>
            <a:pPr eaLnBrk="1" hangingPunct="1">
              <a:lnSpc>
                <a:spcPct val="110000"/>
              </a:lnSpc>
              <a:spcBef>
                <a:spcPts val="1800"/>
              </a:spcBef>
            </a:pPr>
            <a:r>
              <a:rPr lang="en-US" sz="2600" smtClean="0"/>
              <a:t>The distractors (wrong answers) are </a:t>
            </a:r>
            <a:br>
              <a:rPr lang="en-US" sz="2600" smtClean="0"/>
            </a:br>
            <a:r>
              <a:rPr lang="en-US" sz="2600" smtClean="0"/>
              <a:t>based on students' common inferences.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0000"/>
                </a:solidFill>
              </a:rPr>
              <a:t>Informal Cooperative Learning Groups</a:t>
            </a:r>
            <a:endParaRPr lang="en-US" sz="3600" b="0" smtClean="0">
              <a:solidFill>
                <a:srgbClr val="000000"/>
              </a:solidFill>
            </a:endParaRPr>
          </a:p>
        </p:txBody>
      </p:sp>
      <p:sp>
        <p:nvSpPr>
          <p:cNvPr id="829442" name="Rectangle 3"/>
          <p:cNvSpPr>
            <a:spLocks noGrp="1" noChangeArrowheads="1"/>
          </p:cNvSpPr>
          <p:nvPr>
            <p:ph idx="1"/>
          </p:nvPr>
        </p:nvSpPr>
        <p:spPr>
          <a:xfrm>
            <a:off x="423863" y="1684338"/>
            <a:ext cx="8218487" cy="48053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sz="2600" smtClean="0">
                <a:solidFill>
                  <a:srgbClr val="000000"/>
                </a:solidFill>
              </a:rPr>
              <a:t>Can be used at any time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sz="2600" smtClean="0">
                <a:solidFill>
                  <a:srgbClr val="000000"/>
                </a:solidFill>
              </a:rPr>
              <a:t>Can be short term and ad hoc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sz="2600" smtClean="0">
                <a:solidFill>
                  <a:srgbClr val="000000"/>
                </a:solidFill>
              </a:rPr>
              <a:t>May be used to break up a long lecture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sz="2600" b="1" smtClean="0">
                <a:solidFill>
                  <a:srgbClr val="000000"/>
                </a:solidFill>
              </a:rPr>
              <a:t>Provides an opportunity for students to process material  they have been listening to (Cognitive Rehearsal)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sz="2600" smtClean="0">
                <a:solidFill>
                  <a:srgbClr val="000000"/>
                </a:solidFill>
              </a:rPr>
              <a:t>Are especially effective in large lectures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sz="2600" smtClean="0">
                <a:solidFill>
                  <a:srgbClr val="000000"/>
                </a:solidFill>
              </a:rPr>
              <a:t>Include "book ends" procedure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sz="2600" smtClean="0">
                <a:solidFill>
                  <a:srgbClr val="000000"/>
                </a:solidFill>
              </a:rPr>
              <a:t>Are not as effective as Formal Cooperative Learning or Cooperative Base Groups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endParaRPr 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rgbClr val="000000"/>
                </a:solidFill>
              </a:rPr>
              <a:t>Active Learning: Cooperation in the College Classroom</a:t>
            </a:r>
          </a:p>
        </p:txBody>
      </p:sp>
      <p:sp>
        <p:nvSpPr>
          <p:cNvPr id="83046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14000"/>
              </a:lnSpc>
              <a:spcBef>
                <a:spcPts val="1800"/>
              </a:spcBef>
            </a:pPr>
            <a:r>
              <a:rPr lang="en-US" sz="2800" b="1" smtClean="0">
                <a:solidFill>
                  <a:srgbClr val="000000"/>
                </a:solidFill>
              </a:rPr>
              <a:t>Informal</a:t>
            </a:r>
            <a:r>
              <a:rPr lang="en-US" sz="2800" smtClean="0">
                <a:solidFill>
                  <a:srgbClr val="000000"/>
                </a:solidFill>
              </a:rPr>
              <a:t> Cooperative Learning Groups</a:t>
            </a:r>
          </a:p>
          <a:p>
            <a:pPr eaLnBrk="1" hangingPunct="1">
              <a:lnSpc>
                <a:spcPct val="114000"/>
              </a:lnSpc>
              <a:spcBef>
                <a:spcPts val="1800"/>
              </a:spcBef>
            </a:pPr>
            <a:r>
              <a:rPr lang="en-US" sz="2800" b="1" smtClean="0">
                <a:solidFill>
                  <a:srgbClr val="000000"/>
                </a:solidFill>
              </a:rPr>
              <a:t>Formal</a:t>
            </a:r>
            <a:r>
              <a:rPr lang="en-US" sz="2800" smtClean="0">
                <a:solidFill>
                  <a:srgbClr val="000000"/>
                </a:solidFill>
              </a:rPr>
              <a:t> Cooperative Learning Groups</a:t>
            </a:r>
          </a:p>
          <a:p>
            <a:pPr eaLnBrk="1" hangingPunct="1">
              <a:lnSpc>
                <a:spcPct val="114000"/>
              </a:lnSpc>
              <a:spcBef>
                <a:spcPts val="1800"/>
              </a:spcBef>
            </a:pPr>
            <a:r>
              <a:rPr lang="en-US" sz="2800" smtClean="0">
                <a:solidFill>
                  <a:srgbClr val="000000"/>
                </a:solidFill>
              </a:rPr>
              <a:t>Cooperative </a:t>
            </a:r>
            <a:r>
              <a:rPr lang="en-US" sz="2800" b="1" smtClean="0">
                <a:solidFill>
                  <a:srgbClr val="000000"/>
                </a:solidFill>
              </a:rPr>
              <a:t>Base</a:t>
            </a:r>
            <a:r>
              <a:rPr lang="en-US" sz="2800" smtClean="0">
                <a:solidFill>
                  <a:srgbClr val="000000"/>
                </a:solidFill>
              </a:rPr>
              <a:t> Groups</a:t>
            </a:r>
          </a:p>
          <a:p>
            <a:pPr eaLnBrk="1" hangingPunct="1">
              <a:lnSpc>
                <a:spcPct val="114000"/>
              </a:lnSpc>
              <a:spcBef>
                <a:spcPts val="1800"/>
              </a:spcBef>
            </a:pPr>
            <a:endParaRPr lang="en-US" sz="2800" smtClean="0"/>
          </a:p>
        </p:txBody>
      </p:sp>
      <p:pic>
        <p:nvPicPr>
          <p:cNvPr id="830467" name="Picture 4" descr="Active_Learning-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1922463"/>
            <a:ext cx="3124200" cy="4114800"/>
          </a:xfrm>
        </p:spPr>
      </p:pic>
      <p:sp>
        <p:nvSpPr>
          <p:cNvPr id="830468" name="Text Box 5"/>
          <p:cNvSpPr txBox="1">
            <a:spLocks noChangeArrowheads="1"/>
          </p:cNvSpPr>
          <p:nvPr/>
        </p:nvSpPr>
        <p:spPr bwMode="auto">
          <a:xfrm>
            <a:off x="5027613" y="6097588"/>
            <a:ext cx="32829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See Cooperative Learning </a:t>
            </a:r>
          </a:p>
          <a:p>
            <a:pPr algn="ctr" eaLnBrk="0" hangingPunct="0"/>
            <a:r>
              <a:rPr lang="en-US"/>
              <a:t>Handout (CL College-804.doc)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Formal Cooperative Learning Task Groups</a:t>
            </a:r>
          </a:p>
        </p:txBody>
      </p:sp>
      <p:pic>
        <p:nvPicPr>
          <p:cNvPr id="831490" name="Picture 15" descr="MPj04393450000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081213" y="1733550"/>
            <a:ext cx="5029200" cy="4803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25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1873250"/>
            <a:ext cx="3327400" cy="4241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832514" name="Rectangle 6"/>
          <p:cNvSpPr>
            <a:spLocks noChangeArrowheads="1"/>
          </p:cNvSpPr>
          <p:nvPr/>
        </p:nvSpPr>
        <p:spPr bwMode="auto">
          <a:xfrm>
            <a:off x="627063" y="6264275"/>
            <a:ext cx="7456487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http://www.aacu.org/advocacy/leap/documents/Re8097abcombined.pdf</a:t>
            </a:r>
          </a:p>
        </p:txBody>
      </p:sp>
      <p:sp>
        <p:nvSpPr>
          <p:cNvPr id="83251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32516" name="Picture 1"/>
          <p:cNvPicPr>
            <a:picLocks noChangeAspect="1" noChangeArrowheads="1"/>
          </p:cNvPicPr>
          <p:nvPr/>
        </p:nvPicPr>
        <p:blipFill>
          <a:blip r:embed="rId3"/>
          <a:srcRect l="6950"/>
          <a:stretch>
            <a:fillRect/>
          </a:stretch>
        </p:blipFill>
        <p:spPr bwMode="auto">
          <a:xfrm>
            <a:off x="3586163" y="1916113"/>
            <a:ext cx="54864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Top Three Main Engineering Work Activities</a:t>
            </a:r>
            <a:endParaRPr lang="en-US" smtClean="0"/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392113" y="1711325"/>
            <a:ext cx="381000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en-US" sz="2800" b="1" dirty="0"/>
              <a:t>Engineering Total</a:t>
            </a:r>
            <a:endParaRPr lang="en-US" sz="2800" dirty="0"/>
          </a:p>
          <a:p>
            <a:pPr marL="396875" indent="-396875">
              <a:spcBef>
                <a:spcPct val="20000"/>
              </a:spcBef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400" dirty="0"/>
              <a:t>Design – 36%</a:t>
            </a:r>
          </a:p>
          <a:p>
            <a:pPr marL="396875" indent="-396875">
              <a:spcBef>
                <a:spcPct val="20000"/>
              </a:spcBef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400" dirty="0"/>
              <a:t>Computer applications – 31%</a:t>
            </a:r>
          </a:p>
          <a:p>
            <a:pPr marL="396875" indent="-396875">
              <a:spcBef>
                <a:spcPct val="20000"/>
              </a:spcBef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400" dirty="0"/>
              <a:t>Management – 29%</a:t>
            </a: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4460875" y="1711325"/>
            <a:ext cx="46831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en-US" sz="2800" b="1" dirty="0"/>
              <a:t>Civil/Architectural</a:t>
            </a:r>
            <a:endParaRPr lang="en-US" sz="2800" dirty="0"/>
          </a:p>
          <a:p>
            <a:pPr marL="396875" indent="-396875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400" dirty="0"/>
              <a:t>Management – 45%</a:t>
            </a:r>
          </a:p>
          <a:p>
            <a:pPr marL="396875" indent="-396875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400" dirty="0"/>
              <a:t>Design – 39%</a:t>
            </a:r>
          </a:p>
          <a:p>
            <a:pPr marL="396875" indent="-396875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400" dirty="0"/>
              <a:t>Computer applications – 20%</a:t>
            </a:r>
          </a:p>
        </p:txBody>
      </p:sp>
      <p:sp>
        <p:nvSpPr>
          <p:cNvPr id="833540" name="Text Box 9"/>
          <p:cNvSpPr txBox="1">
            <a:spLocks noChangeArrowheads="1"/>
          </p:cNvSpPr>
          <p:nvPr/>
        </p:nvSpPr>
        <p:spPr bwMode="auto">
          <a:xfrm>
            <a:off x="360363" y="5605463"/>
            <a:ext cx="5654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Burton, L., Parker, L, &amp; LeBold, W. 1998.  U.S. engineering career trends.  </a:t>
            </a:r>
            <a:r>
              <a:rPr lang="en-US" i="1">
                <a:solidFill>
                  <a:schemeClr val="tx2"/>
                </a:solidFill>
              </a:rPr>
              <a:t>ASEE Prism</a:t>
            </a:r>
            <a:r>
              <a:rPr lang="en-US">
                <a:solidFill>
                  <a:schemeClr val="tx2"/>
                </a:solidFill>
              </a:rPr>
              <a:t>, </a:t>
            </a:r>
            <a:r>
              <a:rPr lang="en-US" i="1">
                <a:solidFill>
                  <a:schemeClr val="tx2"/>
                </a:solidFill>
              </a:rPr>
              <a:t>7</a:t>
            </a:r>
            <a:r>
              <a:rPr lang="en-US">
                <a:solidFill>
                  <a:schemeClr val="tx2"/>
                </a:solidFill>
              </a:rPr>
              <a:t>(9), 18-21.</a:t>
            </a:r>
          </a:p>
        </p:txBody>
      </p:sp>
      <p:pic>
        <p:nvPicPr>
          <p:cNvPr id="833541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540125"/>
            <a:ext cx="2128838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Teamwork Skills</a:t>
            </a:r>
          </a:p>
        </p:txBody>
      </p:sp>
      <p:pic>
        <p:nvPicPr>
          <p:cNvPr id="83456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617" r="-914" b="1785"/>
          <a:stretch>
            <a:fillRect/>
          </a:stretch>
        </p:blipFill>
        <p:spPr>
          <a:xfrm>
            <a:off x="4824413" y="1539875"/>
            <a:ext cx="3983037" cy="5018088"/>
          </a:xfrm>
        </p:spPr>
      </p:pic>
      <p:sp>
        <p:nvSpPr>
          <p:cNvPr id="8345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1663" y="1852613"/>
            <a:ext cx="4038600" cy="4302125"/>
          </a:xfrm>
        </p:spPr>
        <p:txBody>
          <a:bodyPr/>
          <a:lstStyle/>
          <a:p>
            <a:pPr marL="457200" indent="-457200" eaLnBrk="1" hangingPunct="1">
              <a:spcBef>
                <a:spcPts val="1800"/>
              </a:spcBef>
              <a:defRPr/>
            </a:pPr>
            <a:r>
              <a:rPr lang="en-US" sz="2800" dirty="0" smtClean="0"/>
              <a:t>Communication</a:t>
            </a:r>
          </a:p>
          <a:p>
            <a:pPr marL="854075" lvl="1" indent="-396875" eaLnBrk="1" hangingPunct="1"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dirty="0" smtClean="0"/>
              <a:t>Listening and Persuading</a:t>
            </a:r>
          </a:p>
          <a:p>
            <a:pPr marL="457200" indent="-457200" eaLnBrk="1" hangingPunct="1">
              <a:spcBef>
                <a:spcPts val="1800"/>
              </a:spcBef>
              <a:defRPr/>
            </a:pPr>
            <a:r>
              <a:rPr lang="en-US" sz="2800" dirty="0" smtClean="0"/>
              <a:t>Decision Making</a:t>
            </a:r>
          </a:p>
          <a:p>
            <a:pPr marL="457200" indent="-457200" eaLnBrk="1" hangingPunct="1">
              <a:spcBef>
                <a:spcPts val="1800"/>
              </a:spcBef>
              <a:defRPr/>
            </a:pPr>
            <a:r>
              <a:rPr lang="en-US" sz="2800" dirty="0" smtClean="0"/>
              <a:t>Conflict Management</a:t>
            </a:r>
          </a:p>
          <a:p>
            <a:pPr marL="457200" indent="-457200" eaLnBrk="1" hangingPunct="1">
              <a:spcBef>
                <a:spcPts val="1800"/>
              </a:spcBef>
              <a:defRPr/>
            </a:pPr>
            <a:r>
              <a:rPr lang="en-US" sz="2800" dirty="0" smtClean="0"/>
              <a:t>Leadership</a:t>
            </a:r>
          </a:p>
          <a:p>
            <a:pPr marL="457200" indent="-457200" eaLnBrk="1" hangingPunct="1">
              <a:spcBef>
                <a:spcPts val="1800"/>
              </a:spcBef>
              <a:defRPr/>
            </a:pPr>
            <a:r>
              <a:rPr lang="en-US" sz="2800" dirty="0" smtClean="0"/>
              <a:t>Trust and Loyalty</a:t>
            </a:r>
          </a:p>
          <a:p>
            <a:pPr eaLnBrk="1" hangingPunct="1">
              <a:spcBef>
                <a:spcPts val="1800"/>
              </a:spcBef>
              <a:defRPr/>
            </a:pPr>
            <a:endParaRPr lang="en-US" sz="2800" dirty="0" smtClean="0"/>
          </a:p>
          <a:p>
            <a:pPr eaLnBrk="1" hangingPunct="1">
              <a:spcBef>
                <a:spcPts val="1800"/>
              </a:spcBef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5" name="Title 3"/>
          <p:cNvSpPr>
            <a:spLocks noGrp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Teamwork Skills</a:t>
            </a:r>
          </a:p>
        </p:txBody>
      </p:sp>
      <p:sp>
        <p:nvSpPr>
          <p:cNvPr id="835586" name="Rectangle 3"/>
          <p:cNvSpPr>
            <a:spLocks noGrp="1" noChangeArrowheads="1"/>
          </p:cNvSpPr>
          <p:nvPr>
            <p:ph idx="1"/>
          </p:nvPr>
        </p:nvSpPr>
        <p:spPr>
          <a:xfrm>
            <a:off x="423863" y="1684338"/>
            <a:ext cx="8218487" cy="4805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000000"/>
                </a:solidFill>
              </a:rPr>
              <a:t>Design team failure is usually due to failed team dynamics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olidFill>
                  <a:srgbClr val="000000"/>
                </a:solidFill>
              </a:rPr>
              <a:t>	(Leifer, Koseff &amp; Lenshow, 1995).</a:t>
            </a:r>
          </a:p>
          <a:p>
            <a:pPr eaLnBrk="1" hangingPunct="1">
              <a:lnSpc>
                <a:spcPct val="90000"/>
              </a:lnSpc>
            </a:pPr>
            <a:endParaRPr lang="en-US" sz="20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000000"/>
                </a:solidFill>
              </a:rPr>
              <a:t>It’s the soft stuff that’s hard, the hard stuff is easy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olidFill>
                  <a:srgbClr val="000000"/>
                </a:solidFill>
              </a:rPr>
              <a:t>	(Doug Wilde, quoted in Leifer, 1997)</a:t>
            </a:r>
          </a:p>
          <a:p>
            <a:pPr eaLnBrk="1" hangingPunct="1">
              <a:lnSpc>
                <a:spcPct val="90000"/>
              </a:lnSpc>
            </a:pPr>
            <a:endParaRPr lang="en-US" sz="20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000000"/>
                </a:solidFill>
              </a:rPr>
              <a:t>Professional Skills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olidFill>
                  <a:srgbClr val="000000"/>
                </a:solidFill>
              </a:rPr>
              <a:t>	(</a:t>
            </a:r>
            <a:r>
              <a:rPr lang="en-US" sz="2000" smtClean="0"/>
              <a:t>Shuman, L., Besterfield-Sacre, M., and McGourty, J., “The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	ABET Professional Skills-Can They Be Taught? Can They Be Assessed?” Journal of Engineering Education, Vo. 94, No. 1, 2005, pp. 41–55.)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6609" name="Picture 4" descr="teamper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-20000"/>
          </a:blip>
          <a:srcRect l="1452" t="5305" r="832" b="1316"/>
          <a:stretch>
            <a:fillRect/>
          </a:stretch>
        </p:blipFill>
        <p:spPr bwMode="auto">
          <a:xfrm>
            <a:off x="2057854" y="1563329"/>
            <a:ext cx="5206180" cy="499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66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Teamwork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Characteristics of Effective Teams</a:t>
            </a:r>
          </a:p>
        </p:txBody>
      </p:sp>
      <p:pic>
        <p:nvPicPr>
          <p:cNvPr id="837634" name="Picture 3" descr="MPj043316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7925" y="2493963"/>
            <a:ext cx="4229100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r>
              <a:rPr lang="en-US" smtClean="0"/>
              <a:t>Exercise 1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23863" y="1684338"/>
            <a:ext cx="8218487" cy="4805362"/>
          </a:xfrm>
        </p:spPr>
        <p:txBody>
          <a:bodyPr/>
          <a:lstStyle/>
          <a:p>
            <a:r>
              <a:rPr lang="en-US" smtClean="0"/>
              <a:t>Three volunteers that would like to share one objective and get feedback from the instructional team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s-MX" smtClean="0"/>
              <a:t>Characteristics of Effective Teams</a:t>
            </a:r>
            <a:endParaRPr lang="en-US" smtClean="0"/>
          </a:p>
        </p:txBody>
      </p:sp>
      <p:sp>
        <p:nvSpPr>
          <p:cNvPr id="838658" name="Rectangle 4"/>
          <p:cNvSpPr>
            <a:spLocks noGrp="1" noChangeArrowheads="1"/>
          </p:cNvSpPr>
          <p:nvPr>
            <p:ph idx="1"/>
          </p:nvPr>
        </p:nvSpPr>
        <p:spPr>
          <a:xfrm>
            <a:off x="423863" y="1684338"/>
            <a:ext cx="8218487" cy="4805362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A small number of people with complementary skills who are committed to a common purpose, performance goals, and approach for which they hold themselves mutually accountable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1800" smtClean="0"/>
          </a:p>
          <a:p>
            <a:pPr marL="0" indent="0" eaLnBrk="1" hangingPunct="1">
              <a:lnSpc>
                <a:spcPct val="80000"/>
              </a:lnSpc>
            </a:pPr>
            <a:r>
              <a:rPr lang="en-US" sz="1600" smtClean="0"/>
              <a:t> SMALL NUMBER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1600" smtClean="0"/>
          </a:p>
          <a:p>
            <a:pPr marL="0" indent="0" eaLnBrk="1" hangingPunct="1">
              <a:lnSpc>
                <a:spcPct val="80000"/>
              </a:lnSpc>
            </a:pPr>
            <a:r>
              <a:rPr lang="en-US" sz="1600" smtClean="0"/>
              <a:t> COMPLEMENTARY SKILLS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1600" smtClean="0"/>
          </a:p>
          <a:p>
            <a:pPr marL="0" indent="0" eaLnBrk="1" hangingPunct="1">
              <a:lnSpc>
                <a:spcPct val="80000"/>
              </a:lnSpc>
            </a:pPr>
            <a:r>
              <a:rPr lang="en-US" sz="1600" smtClean="0"/>
              <a:t> COMMON PURPOSE &amp; PERFORMANCE GOALS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1600" smtClean="0"/>
          </a:p>
          <a:p>
            <a:pPr marL="0" indent="0" eaLnBrk="1" hangingPunct="1">
              <a:lnSpc>
                <a:spcPct val="80000"/>
              </a:lnSpc>
            </a:pPr>
            <a:r>
              <a:rPr lang="en-US" sz="1600" smtClean="0"/>
              <a:t> COMMON APPROACH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1600" smtClean="0"/>
          </a:p>
          <a:p>
            <a:pPr marL="0" indent="0" eaLnBrk="1" hangingPunct="1">
              <a:lnSpc>
                <a:spcPct val="80000"/>
              </a:lnSpc>
            </a:pPr>
            <a:r>
              <a:rPr lang="en-US" sz="1600" smtClean="0"/>
              <a:t> MUTUAL ACCOUNTABILITY</a:t>
            </a:r>
          </a:p>
          <a:p>
            <a:pPr marL="0" indent="0" eaLnBrk="1" hangingPunct="1">
              <a:lnSpc>
                <a:spcPct val="80000"/>
              </a:lnSpc>
            </a:pPr>
            <a:endParaRPr lang="es-MX" sz="1600" smtClean="0"/>
          </a:p>
          <a:p>
            <a:pPr marL="0" indent="0" eaLnBrk="1" hangingPunct="1">
              <a:lnSpc>
                <a:spcPct val="80000"/>
              </a:lnSpc>
            </a:pPr>
            <a:endParaRPr lang="en-US" sz="14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/>
              <a:t>--Katzenbach &amp; Smith (1993) </a:t>
            </a:r>
            <a:r>
              <a:rPr lang="en-US" sz="1400" i="1" smtClean="0"/>
              <a:t>The Wisdom of Teams</a:t>
            </a:r>
          </a:p>
        </p:txBody>
      </p:sp>
      <p:pic>
        <p:nvPicPr>
          <p:cNvPr id="838659" name="Picture 5" descr="MPj04393560000[1]"/>
          <p:cNvPicPr>
            <a:picLocks noChangeAspect="1" noChangeArrowheads="1"/>
          </p:cNvPicPr>
          <p:nvPr/>
        </p:nvPicPr>
        <p:blipFill>
          <a:blip r:embed="rId2">
            <a:lum bright="42000" contrast="-42000"/>
          </a:blip>
          <a:srcRect/>
          <a:stretch>
            <a:fillRect/>
          </a:stretch>
        </p:blipFill>
        <p:spPr bwMode="auto">
          <a:xfrm>
            <a:off x="5821363" y="3413125"/>
            <a:ext cx="280352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Hackman – Leading Teams</a:t>
            </a:r>
          </a:p>
        </p:txBody>
      </p:sp>
      <p:pic>
        <p:nvPicPr>
          <p:cNvPr id="83968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95313" y="1839913"/>
            <a:ext cx="2846387" cy="4494212"/>
          </a:xfrm>
        </p:spPr>
      </p:pic>
      <p:sp>
        <p:nvSpPr>
          <p:cNvPr id="839683" name="Rectangle 6"/>
          <p:cNvSpPr>
            <a:spLocks noChangeArrowheads="1"/>
          </p:cNvSpPr>
          <p:nvPr/>
        </p:nvSpPr>
        <p:spPr bwMode="auto">
          <a:xfrm>
            <a:off x="3825875" y="2012950"/>
            <a:ext cx="49387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70000"/>
              <a:buFont typeface="Wingdings" pitchFamily="2" charset="2"/>
              <a:buChar char="q"/>
            </a:pPr>
            <a:r>
              <a:rPr lang="en-US" sz="2800"/>
              <a:t>Real Team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70000"/>
              <a:buFont typeface="Wingdings" pitchFamily="2" charset="2"/>
              <a:buChar char="q"/>
            </a:pPr>
            <a:r>
              <a:rPr lang="en-US" sz="2800"/>
              <a:t>Compelling Direction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70000"/>
              <a:buFont typeface="Wingdings" pitchFamily="2" charset="2"/>
              <a:buChar char="q"/>
            </a:pPr>
            <a:r>
              <a:rPr lang="en-US" sz="2800"/>
              <a:t>Enabling Structure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70000"/>
              <a:buFont typeface="Wingdings" pitchFamily="2" charset="2"/>
              <a:buChar char="q"/>
            </a:pPr>
            <a:r>
              <a:rPr lang="en-US" sz="2800"/>
              <a:t>Supportive Organizational Context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70000"/>
              <a:buFont typeface="Wingdings" pitchFamily="2" charset="2"/>
              <a:buChar char="q"/>
            </a:pPr>
            <a:r>
              <a:rPr lang="en-US" sz="2800"/>
              <a:t>Available Expert Coaching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70000"/>
              <a:buFont typeface="Wingdings" pitchFamily="2" charset="2"/>
              <a:buChar char="q"/>
            </a:pPr>
            <a:endParaRPr lang="en-US" sz="2800"/>
          </a:p>
        </p:txBody>
      </p:sp>
      <p:sp>
        <p:nvSpPr>
          <p:cNvPr id="839684" name="Rectangle 7"/>
          <p:cNvSpPr>
            <a:spLocks noChangeArrowheads="1"/>
          </p:cNvSpPr>
          <p:nvPr/>
        </p:nvSpPr>
        <p:spPr bwMode="auto">
          <a:xfrm>
            <a:off x="3971925" y="5930900"/>
            <a:ext cx="368776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https://</a:t>
            </a:r>
            <a:r>
              <a:rPr lang="en-US" sz="1600"/>
              <a:t>research.wjh.harvard.edu/TDS</a:t>
            </a:r>
            <a:r>
              <a:rPr lang="en-US"/>
              <a:t>/</a:t>
            </a:r>
          </a:p>
        </p:txBody>
      </p:sp>
      <p:sp>
        <p:nvSpPr>
          <p:cNvPr id="839685" name="Text Box 8"/>
          <p:cNvSpPr txBox="1">
            <a:spLocks noChangeArrowheads="1"/>
          </p:cNvSpPr>
          <p:nvPr/>
        </p:nvSpPr>
        <p:spPr bwMode="auto">
          <a:xfrm>
            <a:off x="3952875" y="5656263"/>
            <a:ext cx="322580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Team </a:t>
            </a:r>
            <a:r>
              <a:rPr lang="en-US" sz="1600"/>
              <a:t>Diagnostic</a:t>
            </a:r>
            <a:r>
              <a:rPr lang="en-US"/>
              <a:t> Survey (TDS)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0000"/>
                </a:solidFill>
              </a:rPr>
              <a:t>Professor's Role in</a:t>
            </a:r>
            <a:br>
              <a:rPr lang="en-US" sz="3600" smtClean="0">
                <a:solidFill>
                  <a:srgbClr val="000000"/>
                </a:solidFill>
              </a:rPr>
            </a:br>
            <a:r>
              <a:rPr lang="en-US" sz="3600" smtClean="0">
                <a:solidFill>
                  <a:srgbClr val="000000"/>
                </a:solidFill>
              </a:rPr>
              <a:t>Formal Cooperative Learning</a:t>
            </a:r>
          </a:p>
        </p:txBody>
      </p:sp>
      <p:pic>
        <p:nvPicPr>
          <p:cNvPr id="840706" name="Picture 4" descr="MCj02000510000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54000"/>
          </a:blip>
          <a:srcRect/>
          <a:stretch>
            <a:fillRect/>
          </a:stretch>
        </p:blipFill>
        <p:spPr>
          <a:xfrm>
            <a:off x="6861175" y="2151063"/>
            <a:ext cx="1846263" cy="3311525"/>
          </a:xfrm>
        </p:spPr>
      </p:pic>
      <p:sp>
        <p:nvSpPr>
          <p:cNvPr id="8407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5763" y="1997075"/>
            <a:ext cx="6881812" cy="4302125"/>
          </a:xfrm>
        </p:spPr>
        <p:txBody>
          <a:bodyPr/>
          <a:lstStyle/>
          <a:p>
            <a:pPr marL="609600" indent="-381000" eaLnBrk="1" hangingPunct="1">
              <a:lnSpc>
                <a:spcPct val="90000"/>
              </a:lnSpc>
              <a:buClr>
                <a:srgbClr val="996600"/>
              </a:buClr>
              <a:buFont typeface="Wingdings" pitchFamily="2" charset="2"/>
              <a:buAutoNum type="arabicPeriod"/>
            </a:pPr>
            <a:r>
              <a:rPr lang="en-US" sz="2400" smtClean="0">
                <a:solidFill>
                  <a:srgbClr val="000000"/>
                </a:solidFill>
              </a:rPr>
              <a:t>Specifying Objectives</a:t>
            </a:r>
          </a:p>
          <a:p>
            <a:pPr marL="609600" indent="-381000" eaLnBrk="1" hangingPunct="1">
              <a:lnSpc>
                <a:spcPct val="90000"/>
              </a:lnSpc>
              <a:buClr>
                <a:srgbClr val="996600"/>
              </a:buClr>
              <a:buFont typeface="Wingdings" pitchFamily="2" charset="2"/>
              <a:buAutoNum type="arabicPeriod"/>
            </a:pPr>
            <a:endParaRPr lang="en-US" sz="2400" smtClean="0">
              <a:solidFill>
                <a:srgbClr val="000000"/>
              </a:solidFill>
            </a:endParaRPr>
          </a:p>
          <a:p>
            <a:pPr marL="609600" indent="-381000" eaLnBrk="1" hangingPunct="1">
              <a:lnSpc>
                <a:spcPct val="90000"/>
              </a:lnSpc>
              <a:buClr>
                <a:srgbClr val="996600"/>
              </a:buClr>
              <a:buFont typeface="Wingdings" pitchFamily="2" charset="2"/>
              <a:buAutoNum type="arabicPeriod"/>
            </a:pPr>
            <a:r>
              <a:rPr lang="en-US" sz="2400" smtClean="0">
                <a:solidFill>
                  <a:srgbClr val="000000"/>
                </a:solidFill>
              </a:rPr>
              <a:t>Making Decisions</a:t>
            </a:r>
          </a:p>
          <a:p>
            <a:pPr marL="609600" indent="-381000" eaLnBrk="1" hangingPunct="1">
              <a:lnSpc>
                <a:spcPct val="90000"/>
              </a:lnSpc>
              <a:buClr>
                <a:srgbClr val="996600"/>
              </a:buClr>
              <a:buFont typeface="Wingdings" pitchFamily="2" charset="2"/>
              <a:buAutoNum type="arabicPeriod"/>
            </a:pPr>
            <a:endParaRPr lang="en-US" sz="2400" smtClean="0">
              <a:solidFill>
                <a:srgbClr val="000000"/>
              </a:solidFill>
            </a:endParaRPr>
          </a:p>
          <a:p>
            <a:pPr marL="609600" indent="-381000" eaLnBrk="1" hangingPunct="1">
              <a:lnSpc>
                <a:spcPct val="90000"/>
              </a:lnSpc>
              <a:buClr>
                <a:srgbClr val="996600"/>
              </a:buClr>
              <a:buFont typeface="Wingdings" pitchFamily="2" charset="2"/>
              <a:buAutoNum type="arabicPeriod"/>
            </a:pPr>
            <a:r>
              <a:rPr lang="en-US" sz="2400" smtClean="0">
                <a:solidFill>
                  <a:srgbClr val="000000"/>
                </a:solidFill>
              </a:rPr>
              <a:t>Explaining Task, Positive Interdependence, and Individual Accountability</a:t>
            </a:r>
          </a:p>
          <a:p>
            <a:pPr marL="609600" indent="-381000" eaLnBrk="1" hangingPunct="1">
              <a:lnSpc>
                <a:spcPct val="90000"/>
              </a:lnSpc>
              <a:buClr>
                <a:srgbClr val="996600"/>
              </a:buClr>
              <a:buFont typeface="Wingdings" pitchFamily="2" charset="2"/>
              <a:buAutoNum type="arabicPeriod"/>
            </a:pPr>
            <a:endParaRPr lang="en-US" sz="2400" smtClean="0">
              <a:solidFill>
                <a:srgbClr val="000000"/>
              </a:solidFill>
            </a:endParaRPr>
          </a:p>
          <a:p>
            <a:pPr marL="609600" indent="-381000" eaLnBrk="1" hangingPunct="1">
              <a:lnSpc>
                <a:spcPct val="90000"/>
              </a:lnSpc>
              <a:buClr>
                <a:srgbClr val="996600"/>
              </a:buClr>
              <a:buFont typeface="Wingdings" pitchFamily="2" charset="2"/>
              <a:buAutoNum type="arabicPeriod"/>
            </a:pPr>
            <a:r>
              <a:rPr lang="en-US" sz="2400" smtClean="0">
                <a:solidFill>
                  <a:srgbClr val="000000"/>
                </a:solidFill>
              </a:rPr>
              <a:t>Monitoring and Intervening to Teach Skills</a:t>
            </a:r>
          </a:p>
          <a:p>
            <a:pPr marL="609600" indent="-381000" eaLnBrk="1" hangingPunct="1">
              <a:lnSpc>
                <a:spcPct val="90000"/>
              </a:lnSpc>
              <a:buClr>
                <a:srgbClr val="996600"/>
              </a:buClr>
              <a:buFont typeface="Wingdings" pitchFamily="2" charset="2"/>
              <a:buAutoNum type="arabicPeriod"/>
            </a:pPr>
            <a:endParaRPr lang="en-US" sz="2400" smtClean="0">
              <a:solidFill>
                <a:srgbClr val="000000"/>
              </a:solidFill>
            </a:endParaRPr>
          </a:p>
          <a:p>
            <a:pPr marL="609600" indent="-381000" eaLnBrk="1" hangingPunct="1">
              <a:lnSpc>
                <a:spcPct val="90000"/>
              </a:lnSpc>
              <a:buClr>
                <a:srgbClr val="996600"/>
              </a:buClr>
              <a:buFont typeface="Wingdings" pitchFamily="2" charset="2"/>
              <a:buAutoNum type="arabicPeriod"/>
            </a:pPr>
            <a:r>
              <a:rPr lang="en-US" sz="2400" smtClean="0">
                <a:solidFill>
                  <a:srgbClr val="000000"/>
                </a:solidFill>
              </a:rPr>
              <a:t>Evaluating Students' Achievement and Group Effectiveness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0000"/>
                </a:solidFill>
              </a:rPr>
              <a:t>Formal Cooperative Learning</a:t>
            </a:r>
            <a:br>
              <a:rPr lang="en-US" sz="3600" smtClean="0">
                <a:solidFill>
                  <a:srgbClr val="000000"/>
                </a:solidFill>
              </a:rPr>
            </a:br>
            <a:r>
              <a:rPr lang="en-US" sz="3600" smtClean="0">
                <a:solidFill>
                  <a:srgbClr val="000000"/>
                </a:solidFill>
              </a:rPr>
              <a:t>Types of Tasks</a:t>
            </a:r>
          </a:p>
        </p:txBody>
      </p:sp>
      <p:sp>
        <p:nvSpPr>
          <p:cNvPr id="841730" name="Rectangle 3"/>
          <p:cNvSpPr>
            <a:spLocks noGrp="1" noChangeArrowheads="1"/>
          </p:cNvSpPr>
          <p:nvPr>
            <p:ph idx="1"/>
          </p:nvPr>
        </p:nvSpPr>
        <p:spPr>
          <a:xfrm>
            <a:off x="436563" y="1755775"/>
            <a:ext cx="8216900" cy="48069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Clr>
                <a:srgbClr val="996600"/>
              </a:buClr>
              <a:buSzTx/>
              <a:buFont typeface="Wingdings" pitchFamily="2" charset="2"/>
              <a:buAutoNum type="arabicPeriod"/>
            </a:pPr>
            <a:r>
              <a:rPr lang="en-US" sz="2400" smtClean="0">
                <a:solidFill>
                  <a:srgbClr val="000000"/>
                </a:solidFill>
              </a:rPr>
              <a:t>Jigsaw – Learning new conceptual/procedural material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996600"/>
              </a:buClr>
              <a:buSzTx/>
              <a:buFont typeface="Wingdings" pitchFamily="2" charset="2"/>
              <a:buAutoNum type="arabicPeriod"/>
            </a:pPr>
            <a:endParaRPr lang="en-US" sz="2400" smtClean="0">
              <a:solidFill>
                <a:srgbClr val="0000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996600"/>
              </a:buClr>
              <a:buSzTx/>
              <a:buFont typeface="Wingdings" pitchFamily="2" charset="2"/>
              <a:buAutoNum type="arabicPeriod"/>
            </a:pPr>
            <a:r>
              <a:rPr lang="en-US" sz="2400" smtClean="0">
                <a:solidFill>
                  <a:srgbClr val="000000"/>
                </a:solidFill>
              </a:rPr>
              <a:t>Peer Composition or Editing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996600"/>
              </a:buClr>
              <a:buSzTx/>
              <a:buFont typeface="Wingdings" pitchFamily="2" charset="2"/>
              <a:buAutoNum type="arabicPeriod"/>
            </a:pPr>
            <a:endParaRPr lang="en-US" sz="2400" smtClean="0">
              <a:solidFill>
                <a:srgbClr val="0000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996600"/>
              </a:buClr>
              <a:buSzTx/>
              <a:buFont typeface="Wingdings" pitchFamily="2" charset="2"/>
              <a:buAutoNum type="arabicPeriod"/>
            </a:pPr>
            <a:r>
              <a:rPr lang="en-US" sz="2400" smtClean="0">
                <a:solidFill>
                  <a:srgbClr val="000000"/>
                </a:solidFill>
              </a:rPr>
              <a:t>Reading Comprehension/Interpretation 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996600"/>
              </a:buClr>
              <a:buSzTx/>
              <a:buFont typeface="Wingdings" pitchFamily="2" charset="2"/>
              <a:buAutoNum type="arabicPeriod"/>
            </a:pPr>
            <a:endParaRPr lang="en-US" sz="2400" smtClean="0">
              <a:solidFill>
                <a:srgbClr val="0000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996600"/>
              </a:buClr>
              <a:buSzTx/>
              <a:buFont typeface="Wingdings" pitchFamily="2" charset="2"/>
              <a:buAutoNum type="arabicPeriod"/>
            </a:pPr>
            <a:r>
              <a:rPr lang="en-US" sz="2400" b="1" smtClean="0">
                <a:solidFill>
                  <a:srgbClr val="000000"/>
                </a:solidFill>
              </a:rPr>
              <a:t>Problem Solving, Project, or Presentation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996600"/>
              </a:buClr>
              <a:buSzTx/>
              <a:buFont typeface="Wingdings" pitchFamily="2" charset="2"/>
              <a:buAutoNum type="arabicPeriod"/>
            </a:pPr>
            <a:endParaRPr lang="en-US" sz="2400" smtClean="0">
              <a:solidFill>
                <a:srgbClr val="0000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996600"/>
              </a:buClr>
              <a:buSzTx/>
              <a:buFont typeface="Wingdings" pitchFamily="2" charset="2"/>
              <a:buAutoNum type="arabicPeriod"/>
            </a:pPr>
            <a:r>
              <a:rPr lang="en-US" sz="2400" smtClean="0">
                <a:solidFill>
                  <a:srgbClr val="000000"/>
                </a:solidFill>
              </a:rPr>
              <a:t>Review/Correct Homework 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996600"/>
              </a:buClr>
              <a:buSzTx/>
              <a:buFont typeface="Wingdings" pitchFamily="2" charset="2"/>
              <a:buAutoNum type="arabicPeriod"/>
            </a:pPr>
            <a:endParaRPr lang="en-US" sz="2400" smtClean="0">
              <a:solidFill>
                <a:srgbClr val="0000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996600"/>
              </a:buClr>
              <a:buSzTx/>
              <a:buFont typeface="Wingdings" pitchFamily="2" charset="2"/>
              <a:buAutoNum type="arabicPeriod"/>
            </a:pPr>
            <a:r>
              <a:rPr lang="en-US" sz="2400" smtClean="0">
                <a:solidFill>
                  <a:srgbClr val="000000"/>
                </a:solidFill>
              </a:rPr>
              <a:t>Constructive Academic Controversy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996600"/>
              </a:buClr>
              <a:buSzTx/>
              <a:buFont typeface="Wingdings" pitchFamily="2" charset="2"/>
              <a:buAutoNum type="arabicPeriod"/>
            </a:pPr>
            <a:endParaRPr lang="en-US" sz="2400" smtClean="0">
              <a:solidFill>
                <a:srgbClr val="0000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996600"/>
              </a:buClr>
              <a:buSzTx/>
              <a:buFont typeface="Wingdings" pitchFamily="2" charset="2"/>
              <a:buAutoNum type="arabicPeriod"/>
            </a:pPr>
            <a:r>
              <a:rPr lang="en-US" sz="2400" smtClean="0">
                <a:solidFill>
                  <a:srgbClr val="000000"/>
                </a:solidFill>
              </a:rPr>
              <a:t>Group Tests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996600"/>
              </a:buClr>
              <a:buSzTx/>
              <a:buFont typeface="Wingdings" pitchFamily="2" charset="2"/>
              <a:buAutoNum type="arabicPeriod"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Challenged-Based Learning</a:t>
            </a:r>
          </a:p>
        </p:txBody>
      </p:sp>
      <p:sp>
        <p:nvSpPr>
          <p:cNvPr id="842754" name="Rectangle 3"/>
          <p:cNvSpPr>
            <a:spLocks noGrp="1" noChangeArrowheads="1"/>
          </p:cNvSpPr>
          <p:nvPr>
            <p:ph idx="1"/>
          </p:nvPr>
        </p:nvSpPr>
        <p:spPr>
          <a:xfrm>
            <a:off x="423863" y="1684338"/>
            <a:ext cx="8218487" cy="48053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US" sz="2800" smtClean="0"/>
              <a:t>Problem-based learning</a:t>
            </a:r>
          </a:p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US" sz="2800" smtClean="0"/>
              <a:t>Case-based learning</a:t>
            </a:r>
          </a:p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US" sz="2800" smtClean="0"/>
              <a:t>Project-based learning</a:t>
            </a:r>
          </a:p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US" sz="2800" smtClean="0"/>
              <a:t>Learning by design</a:t>
            </a:r>
          </a:p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US" sz="2800" smtClean="0"/>
              <a:t>Inquiry learning</a:t>
            </a:r>
          </a:p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US" sz="2800" smtClean="0"/>
              <a:t>Anchored instruction</a:t>
            </a:r>
          </a:p>
          <a:p>
            <a:pPr eaLnBrk="1" hangingPunct="1">
              <a:lnSpc>
                <a:spcPct val="100000"/>
              </a:lnSpc>
              <a:spcBef>
                <a:spcPts val="1800"/>
              </a:spcBef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842755" name="Text Box 4"/>
          <p:cNvSpPr txBox="1">
            <a:spLocks noChangeArrowheads="1"/>
          </p:cNvSpPr>
          <p:nvPr/>
        </p:nvSpPr>
        <p:spPr bwMode="auto">
          <a:xfrm>
            <a:off x="609600" y="5781675"/>
            <a:ext cx="7924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/>
              <a:t>John Bransford, Nancy Vye and Helen Bateman. Creating High-Quality Learning Environments: Guidelines from Research on How People Learn </a:t>
            </a:r>
          </a:p>
          <a:p>
            <a:pPr marL="342900" indent="-34290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cs typeface="Arial" charset="0"/>
              </a:rPr>
              <a:t>Challenge-Based Instruction with the Legacy Cycle</a:t>
            </a:r>
          </a:p>
        </p:txBody>
      </p:sp>
      <p:grpSp>
        <p:nvGrpSpPr>
          <p:cNvPr id="797700" name="Group 4"/>
          <p:cNvGrpSpPr>
            <a:grpSpLocks/>
          </p:cNvGrpSpPr>
          <p:nvPr/>
        </p:nvGrpSpPr>
        <p:grpSpPr bwMode="auto">
          <a:xfrm>
            <a:off x="1654175" y="1506538"/>
            <a:ext cx="5864225" cy="4949825"/>
            <a:chOff x="979" y="1004"/>
            <a:chExt cx="3694" cy="3118"/>
          </a:xfrm>
        </p:grpSpPr>
        <p:graphicFrame>
          <p:nvGraphicFramePr>
            <p:cNvPr id="797698" name="Object 3"/>
            <p:cNvGraphicFramePr>
              <a:graphicFrameLocks noChangeAspect="1"/>
            </p:cNvGraphicFramePr>
            <p:nvPr/>
          </p:nvGraphicFramePr>
          <p:xfrm>
            <a:off x="1375" y="1140"/>
            <a:ext cx="3010" cy="2742"/>
          </p:xfrm>
          <a:graphic>
            <a:graphicData uri="http://schemas.openxmlformats.org/presentationml/2006/ole">
              <p:oleObj spid="_x0000_s797698" name="Image" r:id="rId3" imgW="4419048" imgH="4025397" progId="">
                <p:embed/>
              </p:oleObj>
            </a:graphicData>
          </a:graphic>
        </p:graphicFrame>
        <p:sp>
          <p:nvSpPr>
            <p:cNvPr id="797702" name="Rectangle 57"/>
            <p:cNvSpPr>
              <a:spLocks noChangeArrowheads="1"/>
            </p:cNvSpPr>
            <p:nvPr/>
          </p:nvSpPr>
          <p:spPr bwMode="auto">
            <a:xfrm>
              <a:off x="2204" y="2315"/>
              <a:ext cx="1352" cy="65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3200" b="1">
                  <a:solidFill>
                    <a:srgbClr val="FF0000"/>
                  </a:solidFill>
                  <a:cs typeface="Arial" charset="0"/>
                </a:rPr>
                <a:t>Legacy</a:t>
              </a:r>
            </a:p>
            <a:p>
              <a:pPr algn="ctr" eaLnBrk="0" hangingPunct="0"/>
              <a:r>
                <a:rPr lang="en-US" sz="3200" b="1">
                  <a:solidFill>
                    <a:srgbClr val="FF0000"/>
                  </a:solidFill>
                  <a:cs typeface="Arial" charset="0"/>
                </a:rPr>
                <a:t>Cycle</a:t>
              </a:r>
            </a:p>
          </p:txBody>
        </p:sp>
        <p:sp>
          <p:nvSpPr>
            <p:cNvPr id="797703" name="Text Box 7"/>
            <p:cNvSpPr txBox="1">
              <a:spLocks noChangeArrowheads="1"/>
            </p:cNvSpPr>
            <p:nvPr/>
          </p:nvSpPr>
          <p:spPr bwMode="auto">
            <a:xfrm>
              <a:off x="1999" y="1004"/>
              <a:ext cx="1600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cs typeface="Arial" charset="0"/>
                </a:rPr>
                <a:t>The Challenges</a:t>
              </a:r>
            </a:p>
          </p:txBody>
        </p:sp>
        <p:sp>
          <p:nvSpPr>
            <p:cNvPr id="797704" name="Text Box 9"/>
            <p:cNvSpPr txBox="1">
              <a:spLocks noChangeArrowheads="1"/>
            </p:cNvSpPr>
            <p:nvPr/>
          </p:nvSpPr>
          <p:spPr bwMode="auto">
            <a:xfrm>
              <a:off x="3605" y="1622"/>
              <a:ext cx="979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cs typeface="Arial" charset="0"/>
                </a:rPr>
                <a:t>Generate Ideas</a:t>
              </a:r>
            </a:p>
          </p:txBody>
        </p:sp>
        <p:sp>
          <p:nvSpPr>
            <p:cNvPr id="797705" name="Text Box 12"/>
            <p:cNvSpPr txBox="1">
              <a:spLocks noChangeArrowheads="1"/>
            </p:cNvSpPr>
            <p:nvPr/>
          </p:nvSpPr>
          <p:spPr bwMode="auto">
            <a:xfrm>
              <a:off x="3361" y="3331"/>
              <a:ext cx="1312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cs typeface="Arial" charset="0"/>
                </a:rPr>
                <a:t>Multiple Perspectives</a:t>
              </a:r>
            </a:p>
          </p:txBody>
        </p:sp>
        <p:sp>
          <p:nvSpPr>
            <p:cNvPr id="797706" name="Text Box 26"/>
            <p:cNvSpPr txBox="1">
              <a:spLocks noChangeArrowheads="1"/>
            </p:cNvSpPr>
            <p:nvPr/>
          </p:nvSpPr>
          <p:spPr bwMode="auto">
            <a:xfrm>
              <a:off x="2412" y="3718"/>
              <a:ext cx="891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cs typeface="Arial" charset="0"/>
                </a:rPr>
                <a:t>Research     &amp; Revise</a:t>
              </a:r>
            </a:p>
          </p:txBody>
        </p:sp>
        <p:sp>
          <p:nvSpPr>
            <p:cNvPr id="797707" name="Text Box 31"/>
            <p:cNvSpPr txBox="1">
              <a:spLocks noChangeArrowheads="1"/>
            </p:cNvSpPr>
            <p:nvPr/>
          </p:nvSpPr>
          <p:spPr bwMode="auto">
            <a:xfrm>
              <a:off x="979" y="3108"/>
              <a:ext cx="1083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cs typeface="Arial" charset="0"/>
                </a:rPr>
                <a:t>Test Your Mettle</a:t>
              </a:r>
            </a:p>
          </p:txBody>
        </p:sp>
        <p:sp>
          <p:nvSpPr>
            <p:cNvPr id="797708" name="Text Box 34"/>
            <p:cNvSpPr txBox="1">
              <a:spLocks noChangeArrowheads="1"/>
            </p:cNvSpPr>
            <p:nvPr/>
          </p:nvSpPr>
          <p:spPr bwMode="auto">
            <a:xfrm>
              <a:off x="1240" y="1677"/>
              <a:ext cx="629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cs typeface="Arial" charset="0"/>
                </a:rPr>
                <a:t>Go Public</a:t>
              </a:r>
            </a:p>
          </p:txBody>
        </p:sp>
      </p:grpSp>
      <p:sp>
        <p:nvSpPr>
          <p:cNvPr id="797701" name="Text Box 13"/>
          <p:cNvSpPr txBox="1">
            <a:spLocks noChangeArrowheads="1"/>
          </p:cNvSpPr>
          <p:nvPr/>
        </p:nvSpPr>
        <p:spPr bwMode="auto">
          <a:xfrm>
            <a:off x="1050925" y="6497638"/>
            <a:ext cx="7788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https://repo.vanth.org/portal/public-content/star-legacy-cycle/star-legacy-cycle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5825" name="Picture 37" descr="MCj0231857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576638"/>
            <a:ext cx="17287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76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Kolb’s Experiential Learning Cycle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922411" y="1601530"/>
          <a:ext cx="7174832" cy="5063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6849" name="Picture 5" descr="MPj04372070000[1]"/>
          <p:cNvPicPr>
            <a:picLocks noChangeAspect="1" noChangeArrowheads="1"/>
          </p:cNvPicPr>
          <p:nvPr/>
        </p:nvPicPr>
        <p:blipFill>
          <a:blip r:embed="rId2">
            <a:lum bright="18000" contrast="-6000"/>
          </a:blip>
          <a:srcRect/>
          <a:stretch>
            <a:fillRect/>
          </a:stretch>
        </p:blipFill>
        <p:spPr bwMode="auto">
          <a:xfrm>
            <a:off x="4895850" y="2330450"/>
            <a:ext cx="2719388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6850" name="Rectangle 7"/>
          <p:cNvSpPr>
            <a:spLocks noChangeArrowheads="1"/>
          </p:cNvSpPr>
          <p:nvPr/>
        </p:nvSpPr>
        <p:spPr bwMode="auto">
          <a:xfrm>
            <a:off x="5859463" y="3208338"/>
            <a:ext cx="860425" cy="857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468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5 E Learning Cycle Model</a:t>
            </a:r>
          </a:p>
        </p:txBody>
      </p:sp>
      <p:sp>
        <p:nvSpPr>
          <p:cNvPr id="846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1876425"/>
            <a:ext cx="4846638" cy="48053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US" smtClean="0">
                <a:solidFill>
                  <a:srgbClr val="000000"/>
                </a:solidFill>
              </a:rPr>
              <a:t>Engage</a:t>
            </a:r>
          </a:p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US" smtClean="0">
                <a:solidFill>
                  <a:srgbClr val="000000"/>
                </a:solidFill>
              </a:rPr>
              <a:t>Explore</a:t>
            </a:r>
          </a:p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US" smtClean="0">
                <a:solidFill>
                  <a:srgbClr val="000000"/>
                </a:solidFill>
              </a:rPr>
              <a:t>Explain</a:t>
            </a:r>
          </a:p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US" smtClean="0">
                <a:solidFill>
                  <a:srgbClr val="000000"/>
                </a:solidFill>
              </a:rPr>
              <a:t>Elaborate</a:t>
            </a:r>
          </a:p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US" smtClean="0">
                <a:solidFill>
                  <a:srgbClr val="000000"/>
                </a:solidFill>
              </a:rPr>
              <a:t>Evaluate</a:t>
            </a:r>
          </a:p>
        </p:txBody>
      </p:sp>
      <p:sp>
        <p:nvSpPr>
          <p:cNvPr id="846853" name="Text Box 4"/>
          <p:cNvSpPr txBox="1">
            <a:spLocks noChangeArrowheads="1"/>
          </p:cNvSpPr>
          <p:nvPr/>
        </p:nvSpPr>
        <p:spPr bwMode="auto">
          <a:xfrm>
            <a:off x="1127125" y="5699125"/>
            <a:ext cx="6981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http://faculty.mwsu.edu/west/maryann.coe/coe/inquire/inquiry.htm</a:t>
            </a:r>
          </a:p>
        </p:txBody>
      </p:sp>
      <p:pic>
        <p:nvPicPr>
          <p:cNvPr id="846854" name="Picture 6" descr="j02991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9463" y="3052763"/>
            <a:ext cx="914400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950505" y="1576145"/>
          <a:ext cx="7065464" cy="4986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4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Problem-Based Learning</a:t>
            </a: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7253288" y="2230438"/>
            <a:ext cx="1565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47876" name="Picture 17" descr="MMj0303415000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43288" y="3055938"/>
            <a:ext cx="2071687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0000"/>
                </a:solidFill>
              </a:rPr>
              <a:t>Problem Based </a:t>
            </a:r>
            <a:br>
              <a:rPr lang="en-US" sz="3600" smtClean="0">
                <a:solidFill>
                  <a:srgbClr val="000000"/>
                </a:solidFill>
              </a:rPr>
            </a:br>
            <a:r>
              <a:rPr lang="en-US" sz="3600" smtClean="0">
                <a:solidFill>
                  <a:srgbClr val="000000"/>
                </a:solidFill>
              </a:rPr>
              <a:t>Cooperative Learning Format</a:t>
            </a:r>
          </a:p>
        </p:txBody>
      </p:sp>
      <p:sp>
        <p:nvSpPr>
          <p:cNvPr id="848898" name="Rectangle 3"/>
          <p:cNvSpPr>
            <a:spLocks noGrp="1" noChangeArrowheads="1"/>
          </p:cNvSpPr>
          <p:nvPr>
            <p:ph idx="1"/>
          </p:nvPr>
        </p:nvSpPr>
        <p:spPr>
          <a:xfrm>
            <a:off x="423863" y="1684338"/>
            <a:ext cx="8218487" cy="4805362"/>
          </a:xfrm>
        </p:spPr>
        <p:txBody>
          <a:bodyPr/>
          <a:lstStyle/>
          <a:p>
            <a:pPr eaLnBrk="1" hangingPunct="1"/>
            <a:r>
              <a:rPr lang="en-US" sz="2000" b="1" smtClean="0">
                <a:solidFill>
                  <a:srgbClr val="000000"/>
                </a:solidFill>
              </a:rPr>
              <a:t>TASK</a:t>
            </a:r>
            <a:r>
              <a:rPr lang="en-US" sz="2000" smtClean="0">
                <a:solidFill>
                  <a:srgbClr val="000000"/>
                </a:solidFill>
              </a:rPr>
              <a:t>:  Solve the problem(s) or Complete the project.</a:t>
            </a:r>
          </a:p>
          <a:p>
            <a:pPr eaLnBrk="1" hangingPunct="1"/>
            <a:endParaRPr lang="en-US" sz="100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2000" b="1" smtClean="0">
                <a:solidFill>
                  <a:srgbClr val="000000"/>
                </a:solidFill>
              </a:rPr>
              <a:t>INDIVIDUAL:</a:t>
            </a:r>
            <a:r>
              <a:rPr lang="en-US" sz="2000" smtClean="0">
                <a:solidFill>
                  <a:srgbClr val="000000"/>
                </a:solidFill>
              </a:rPr>
              <a:t>  Estimate answer.  Note strategy.</a:t>
            </a:r>
          </a:p>
          <a:p>
            <a:pPr eaLnBrk="1" hangingPunct="1"/>
            <a:endParaRPr lang="en-US" sz="100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2000" b="1" smtClean="0">
                <a:solidFill>
                  <a:srgbClr val="000000"/>
                </a:solidFill>
              </a:rPr>
              <a:t>COOPERATIVE</a:t>
            </a:r>
            <a:r>
              <a:rPr lang="en-US" sz="2000" smtClean="0">
                <a:solidFill>
                  <a:srgbClr val="000000"/>
                </a:solidFill>
              </a:rPr>
              <a:t>:  One set of answers from the group, strive for agreement, make sure everyone is able to explain the strategies used to solve each problem.</a:t>
            </a:r>
          </a:p>
          <a:p>
            <a:pPr eaLnBrk="1" hangingPunct="1"/>
            <a:endParaRPr lang="en-US" sz="100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2000" b="1" smtClean="0">
                <a:solidFill>
                  <a:srgbClr val="000000"/>
                </a:solidFill>
              </a:rPr>
              <a:t>EXPECTED CRITERIA FOR SUCCESS</a:t>
            </a:r>
            <a:r>
              <a:rPr lang="en-US" sz="2000" smtClean="0">
                <a:solidFill>
                  <a:srgbClr val="000000"/>
                </a:solidFill>
              </a:rPr>
              <a:t>:  Everyone must be able to explain the strategies used to solve each problem.</a:t>
            </a:r>
          </a:p>
          <a:p>
            <a:pPr eaLnBrk="1" hangingPunct="1"/>
            <a:endParaRPr lang="en-US" sz="100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2000" b="1" smtClean="0">
                <a:solidFill>
                  <a:srgbClr val="000000"/>
                </a:solidFill>
              </a:rPr>
              <a:t>EVALUATION:</a:t>
            </a:r>
            <a:r>
              <a:rPr lang="en-US" sz="2000" smtClean="0">
                <a:solidFill>
                  <a:srgbClr val="000000"/>
                </a:solidFill>
              </a:rPr>
              <a:t>  Best answer within available resources or constraints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r>
              <a:rPr lang="en-US" smtClean="0"/>
              <a:t>Exercise 2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23863" y="1684338"/>
            <a:ext cx="8218487" cy="4805362"/>
          </a:xfrm>
        </p:spPr>
        <p:txBody>
          <a:bodyPr/>
          <a:lstStyle/>
          <a:p>
            <a:r>
              <a:rPr lang="en-US" smtClean="0"/>
              <a:t>Find a new partner (someone that is not so familiar with your course).</a:t>
            </a:r>
          </a:p>
          <a:p>
            <a:r>
              <a:rPr lang="en-US" smtClean="0"/>
              <a:t>Share one learning objective and its assessment method(s) </a:t>
            </a:r>
          </a:p>
          <a:p>
            <a:r>
              <a:rPr lang="en-US" smtClean="0"/>
              <a:t>Provide feedback to your partner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Problem Based </a:t>
            </a:r>
            <a:br>
              <a:rPr lang="en-US" sz="3600" smtClean="0"/>
            </a:br>
            <a:r>
              <a:rPr lang="en-US" sz="3600" smtClean="0"/>
              <a:t>Cooperative Learning Format</a:t>
            </a:r>
          </a:p>
        </p:txBody>
      </p:sp>
      <p:sp>
        <p:nvSpPr>
          <p:cNvPr id="849922" name="Rectangle 3"/>
          <p:cNvSpPr>
            <a:spLocks noGrp="1" noChangeArrowheads="1"/>
          </p:cNvSpPr>
          <p:nvPr>
            <p:ph idx="1"/>
          </p:nvPr>
        </p:nvSpPr>
        <p:spPr>
          <a:xfrm>
            <a:off x="423863" y="1684338"/>
            <a:ext cx="8218487" cy="480536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000" b="1" smtClean="0">
                <a:solidFill>
                  <a:srgbClr val="000000"/>
                </a:solidFill>
              </a:rPr>
              <a:t>INDIVIDUAL ACCOUNTABILITY:</a:t>
            </a:r>
            <a:r>
              <a:rPr lang="en-US" sz="2000" smtClean="0">
                <a:solidFill>
                  <a:srgbClr val="000000"/>
                </a:solidFill>
              </a:rPr>
              <a:t>  One member from your group may be randomly chosen to explain (a) the answer and (b) how to solve each problem.  </a:t>
            </a:r>
          </a:p>
          <a:p>
            <a:pPr eaLnBrk="1" hangingPunct="1">
              <a:lnSpc>
                <a:spcPct val="100000"/>
              </a:lnSpc>
            </a:pPr>
            <a:endParaRPr lang="en-US" sz="20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en-US" sz="2000" b="1" smtClean="0">
                <a:solidFill>
                  <a:srgbClr val="000000"/>
                </a:solidFill>
              </a:rPr>
              <a:t>EXPECTED BEHAVIORS</a:t>
            </a:r>
            <a:r>
              <a:rPr lang="en-US" sz="2000" smtClean="0">
                <a:solidFill>
                  <a:srgbClr val="000000"/>
                </a:solidFill>
              </a:rPr>
              <a:t>:  Active participating, checking, encouraging, and elaborating by all members.</a:t>
            </a:r>
          </a:p>
          <a:p>
            <a:pPr eaLnBrk="1" hangingPunct="1">
              <a:lnSpc>
                <a:spcPct val="100000"/>
              </a:lnSpc>
            </a:pPr>
            <a:endParaRPr lang="en-US" sz="20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en-US" sz="2000" b="1" smtClean="0">
                <a:solidFill>
                  <a:srgbClr val="000000"/>
                </a:solidFill>
              </a:rPr>
              <a:t>INTERGROUP COOPERATION</a:t>
            </a:r>
            <a:r>
              <a:rPr lang="en-US" sz="2000" smtClean="0">
                <a:solidFill>
                  <a:srgbClr val="000000"/>
                </a:solidFill>
              </a:rPr>
              <a:t>:  Whenever it is helpful, check procedures, answers, and strategies with another group.</a:t>
            </a:r>
          </a:p>
          <a:p>
            <a:pPr eaLnBrk="1" hangingPunct="1">
              <a:lnSpc>
                <a:spcPct val="10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94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25" t="12273" r="23511" b="18712"/>
          <a:stretch>
            <a:fillRect/>
          </a:stretch>
        </p:blipFill>
        <p:spPr bwMode="auto">
          <a:xfrm>
            <a:off x="1174750" y="47625"/>
            <a:ext cx="6400800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946" name="Rectangle 5"/>
          <p:cNvSpPr>
            <a:spLocks noChangeArrowheads="1"/>
          </p:cNvSpPr>
          <p:nvPr/>
        </p:nvSpPr>
        <p:spPr bwMode="auto">
          <a:xfrm>
            <a:off x="5911850" y="6172200"/>
            <a:ext cx="3132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http://www.udel.edu/pbl/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Cooperative Base Groups</a:t>
            </a:r>
          </a:p>
        </p:txBody>
      </p:sp>
      <p:sp>
        <p:nvSpPr>
          <p:cNvPr id="851970" name="Rectangle 3"/>
          <p:cNvSpPr>
            <a:spLocks noGrp="1" noChangeArrowheads="1"/>
          </p:cNvSpPr>
          <p:nvPr>
            <p:ph idx="1"/>
          </p:nvPr>
        </p:nvSpPr>
        <p:spPr>
          <a:xfrm>
            <a:off x="423863" y="1684338"/>
            <a:ext cx="8218487" cy="48053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sz="2400" smtClean="0"/>
              <a:t>Are Heterogeneous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sz="2400" smtClean="0"/>
              <a:t>Are Long Term (at least one quarter or semester)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sz="2400" smtClean="0"/>
              <a:t>Are Small (3-5 members)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sz="2400" smtClean="0"/>
              <a:t>Are for support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sz="2400" smtClean="0"/>
              <a:t>May meet at the beginning of each session or may meet between sessions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sz="2400" smtClean="0"/>
              <a:t>Review for quizzes, tests, etc. together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sz="2400" smtClean="0"/>
              <a:t>Share resources, references, etc. for individual projects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sz="2400" smtClean="0"/>
              <a:t>Provide a means for covering for absentees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3" name="Rectangle 2"/>
          <p:cNvSpPr>
            <a:spLocks noGrp="1" noChangeArrowheads="1"/>
          </p:cNvSpPr>
          <p:nvPr>
            <p:ph type="title"/>
          </p:nvPr>
        </p:nvSpPr>
        <p:spPr>
          <a:xfrm>
            <a:off x="563563" y="160338"/>
            <a:ext cx="7772400" cy="1143000"/>
          </a:xfrm>
        </p:spPr>
        <p:txBody>
          <a:bodyPr/>
          <a:lstStyle/>
          <a:p>
            <a:r>
              <a:rPr lang="en-US" smtClean="0"/>
              <a:t>Exercise</a:t>
            </a:r>
          </a:p>
        </p:txBody>
      </p:sp>
      <p:sp>
        <p:nvSpPr>
          <p:cNvPr id="852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831975"/>
            <a:ext cx="7772400" cy="4540250"/>
          </a:xfrm>
        </p:spPr>
        <p:txBody>
          <a:bodyPr/>
          <a:lstStyle/>
          <a:p>
            <a:pPr indent="-457200">
              <a:lnSpc>
                <a:spcPct val="100000"/>
              </a:lnSpc>
              <a:spcBef>
                <a:spcPct val="20000"/>
              </a:spcBef>
              <a:buSzTx/>
            </a:pPr>
            <a:r>
              <a:rPr lang="en-US" sz="3200" smtClean="0"/>
              <a:t>What kind of learning environments will produce the outcomes you are assessing?</a:t>
            </a:r>
          </a:p>
          <a:p>
            <a:pPr indent="-457200">
              <a:lnSpc>
                <a:spcPct val="100000"/>
              </a:lnSpc>
              <a:spcBef>
                <a:spcPct val="20000"/>
              </a:spcBef>
              <a:buSzTx/>
            </a:pPr>
            <a:endParaRPr lang="en-US" sz="3200" smtClean="0"/>
          </a:p>
          <a:p>
            <a:pPr indent="-457200">
              <a:lnSpc>
                <a:spcPct val="100000"/>
              </a:lnSpc>
              <a:spcBef>
                <a:spcPct val="20000"/>
              </a:spcBef>
              <a:buSzTx/>
            </a:pPr>
            <a:r>
              <a:rPr lang="en-US" sz="3200" smtClean="0"/>
              <a:t>Complete your worksheet using the questions on the next page.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Backward Design</a:t>
            </a:r>
          </a:p>
        </p:txBody>
      </p:sp>
      <p:sp>
        <p:nvSpPr>
          <p:cNvPr id="85401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23863" y="1684338"/>
            <a:ext cx="8539162" cy="4805362"/>
          </a:xfrm>
        </p:spPr>
        <p:txBody>
          <a:bodyPr/>
          <a:lstStyle/>
          <a:p>
            <a:pPr marL="457200" indent="-401638" eaLnBrk="1" hangingPunct="1">
              <a:spcBef>
                <a:spcPts val="600"/>
              </a:spcBef>
              <a:buSzPct val="80000"/>
              <a:buFont typeface="Wingdings" pitchFamily="2" charset="2"/>
              <a:buNone/>
            </a:pPr>
            <a:r>
              <a:rPr lang="en-US" sz="2100" b="1" smtClean="0"/>
              <a:t>Plan Learning Experiences &amp; Instruction</a:t>
            </a:r>
          </a:p>
          <a:p>
            <a:pPr marL="457200" indent="-401638" eaLnBrk="1" hangingPunct="1">
              <a:spcBef>
                <a:spcPts val="600"/>
              </a:spcBef>
              <a:buSzPct val="80000"/>
              <a:buFont typeface="Wingdings" pitchFamily="2" charset="2"/>
              <a:buNone/>
            </a:pPr>
            <a:endParaRPr lang="en-US" sz="800" b="1" smtClean="0"/>
          </a:p>
          <a:p>
            <a:pPr marL="457200" indent="-401638" eaLnBrk="1" hangingPunct="1">
              <a:spcBef>
                <a:spcPts val="600"/>
              </a:spcBef>
              <a:buSzPct val="80000"/>
            </a:pPr>
            <a:r>
              <a:rPr lang="en-US" sz="2100" smtClean="0"/>
              <a:t>What enabling knowledge (facts, concepts, and principles) and skills (procedures) will students need to perform effectively and achieve desired results?</a:t>
            </a:r>
          </a:p>
          <a:p>
            <a:pPr marL="457200" indent="-401638" eaLnBrk="1" hangingPunct="1">
              <a:spcBef>
                <a:spcPts val="600"/>
              </a:spcBef>
              <a:buSzPct val="80000"/>
            </a:pPr>
            <a:endParaRPr lang="en-US" sz="800" smtClean="0"/>
          </a:p>
          <a:p>
            <a:pPr marL="457200" indent="-401638" eaLnBrk="1" hangingPunct="1">
              <a:spcBef>
                <a:spcPts val="600"/>
              </a:spcBef>
              <a:buSzPct val="80000"/>
            </a:pPr>
            <a:r>
              <a:rPr lang="en-US" sz="2100" smtClean="0"/>
              <a:t>What activities will equip students with the needed knowledge and skills?</a:t>
            </a:r>
          </a:p>
          <a:p>
            <a:pPr marL="457200" indent="-401638" eaLnBrk="1" hangingPunct="1">
              <a:spcBef>
                <a:spcPts val="600"/>
              </a:spcBef>
              <a:buSzPct val="80000"/>
            </a:pPr>
            <a:endParaRPr lang="en-US" sz="800" smtClean="0"/>
          </a:p>
          <a:p>
            <a:pPr marL="457200" indent="-401638" eaLnBrk="1" hangingPunct="1">
              <a:spcBef>
                <a:spcPts val="600"/>
              </a:spcBef>
              <a:buSzPct val="80000"/>
            </a:pPr>
            <a:r>
              <a:rPr lang="en-US" sz="2100" smtClean="0"/>
              <a:t>What will need to be taught and coached, and how should it be taught, in light of performance goals?</a:t>
            </a:r>
          </a:p>
          <a:p>
            <a:pPr marL="457200" indent="-401638" eaLnBrk="1" hangingPunct="1">
              <a:spcBef>
                <a:spcPts val="600"/>
              </a:spcBef>
              <a:buSzPct val="80000"/>
            </a:pPr>
            <a:endParaRPr lang="en-US" sz="800" smtClean="0"/>
          </a:p>
          <a:p>
            <a:pPr marL="457200" indent="-401638" eaLnBrk="1" hangingPunct="1">
              <a:spcBef>
                <a:spcPts val="600"/>
              </a:spcBef>
              <a:buSzPct val="80000"/>
            </a:pPr>
            <a:r>
              <a:rPr lang="en-US" sz="2100" smtClean="0"/>
              <a:t>What materials and resources are best suited to accomplish these goals?</a:t>
            </a:r>
          </a:p>
          <a:p>
            <a:pPr marL="457200" indent="-401638" eaLnBrk="1" hangingPunct="1">
              <a:spcBef>
                <a:spcPts val="600"/>
              </a:spcBef>
              <a:buSzPct val="80000"/>
            </a:pPr>
            <a:endParaRPr lang="en-US" sz="800" smtClean="0"/>
          </a:p>
          <a:p>
            <a:pPr marL="457200" indent="-401638" eaLnBrk="1" hangingPunct="1">
              <a:spcBef>
                <a:spcPts val="600"/>
              </a:spcBef>
              <a:buSzPct val="80000"/>
            </a:pPr>
            <a:r>
              <a:rPr lang="en-US" sz="2100" smtClean="0"/>
              <a:t>Is the overall design coherent and effective?</a:t>
            </a: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 bwMode="auto">
          <a:xfrm>
            <a:off x="6910388" y="6557963"/>
            <a:ext cx="2133600" cy="166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000" b="1">
                <a:solidFill>
                  <a:schemeClr val="tx1">
                    <a:lumMod val="50000"/>
                    <a:lumOff val="50000"/>
                  </a:schemeClr>
                </a:solidFill>
              </a:rPr>
              <a:t>CAP - </a:t>
            </a:r>
            <a:fld id="{6478F619-7E14-4C87-A1D6-71F681240515}" type="slidenum">
              <a:rPr lang="en-US" sz="1000" b="1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64</a:t>
            </a:fld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6947" name="Group 3"/>
          <p:cNvGraphicFramePr>
            <a:graphicFrameLocks noGrp="1"/>
          </p:cNvGraphicFramePr>
          <p:nvPr/>
        </p:nvGraphicFramePr>
        <p:xfrm>
          <a:off x="182563" y="1852613"/>
          <a:ext cx="8777287" cy="4449762"/>
        </p:xfrm>
        <a:graphic>
          <a:graphicData uri="http://schemas.openxmlformats.org/drawingml/2006/table">
            <a:tbl>
              <a:tblPr/>
              <a:tblGrid>
                <a:gridCol w="2259012"/>
                <a:gridCol w="2259013"/>
                <a:gridCol w="2259012"/>
                <a:gridCol w="2000250"/>
              </a:tblGrid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 Ways of Assessing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 Actual Teaching-Learning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 Helpful Resources: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 Learning Goals for Course/Session/Learning Module: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 This Kind of Learning: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Activities: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(e.g., people, things)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 1.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 2.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 3.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 4.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 5.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 6.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56116" name="AutoShape 55"/>
          <p:cNvSpPr>
            <a:spLocks noChangeArrowheads="1"/>
          </p:cNvSpPr>
          <p:nvPr/>
        </p:nvSpPr>
        <p:spPr bwMode="auto">
          <a:xfrm>
            <a:off x="5486400" y="3078163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56117" name="Title 59"/>
          <p:cNvSpPr>
            <a:spLocks noGrp="1"/>
          </p:cNvSpPr>
          <p:nvPr>
            <p:ph type="title" idx="4294967295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Worksheet for Designing a Course/Class Session/Learning Module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Next Steps</a:t>
            </a:r>
          </a:p>
        </p:txBody>
      </p:sp>
      <p:sp>
        <p:nvSpPr>
          <p:cNvPr id="858114" name="Rectangle 3"/>
          <p:cNvSpPr>
            <a:spLocks noGrp="1" noChangeArrowheads="1"/>
          </p:cNvSpPr>
          <p:nvPr>
            <p:ph idx="1"/>
          </p:nvPr>
        </p:nvSpPr>
        <p:spPr>
          <a:xfrm>
            <a:off x="423863" y="1900238"/>
            <a:ext cx="8218487" cy="4043362"/>
          </a:xfrm>
        </p:spPr>
        <p:txBody>
          <a:bodyPr/>
          <a:lstStyle/>
          <a:p>
            <a:pPr eaLnBrk="1" hangingPunct="1"/>
            <a:r>
              <a:rPr lang="en-US" smtClean="0"/>
              <a:t>What questions do you still have about the next steps?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What information do you need to explain your plan into a year-long project?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Think-Pair-Share about Session 2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541338" y="1924050"/>
            <a:ext cx="8101012" cy="4452938"/>
          </a:xfrm>
        </p:spPr>
        <p:txBody>
          <a:bodyPr/>
          <a:lstStyle/>
          <a:p>
            <a:pPr marL="514350" indent="-514350" eaLnBrk="1" hangingPunct="1">
              <a:buClr>
                <a:srgbClr val="996600"/>
              </a:buClr>
              <a:buSzTx/>
              <a:buFont typeface="Arial" charset="0"/>
              <a:buAutoNum type="arabicPeriod"/>
            </a:pPr>
            <a:r>
              <a:rPr lang="en-US" sz="2800" smtClean="0"/>
              <a:t>Reflect on session 2. Briefly describe your major learning, insights, and questions.</a:t>
            </a:r>
          </a:p>
          <a:p>
            <a:pPr marL="514350" indent="-514350" eaLnBrk="1" hangingPunct="1">
              <a:buClr>
                <a:srgbClr val="996600"/>
              </a:buClr>
              <a:buSzTx/>
              <a:buFont typeface="Arial" charset="0"/>
              <a:buAutoNum type="arabicPeriod"/>
            </a:pPr>
            <a:endParaRPr lang="en-US" sz="2000" smtClean="0"/>
          </a:p>
          <a:p>
            <a:pPr marL="514350" indent="-514350" eaLnBrk="1" hangingPunct="1">
              <a:buClr>
                <a:srgbClr val="996600"/>
              </a:buClr>
              <a:buSzTx/>
              <a:buFont typeface="Arial" charset="0"/>
              <a:buAutoNum type="arabicPeriod"/>
            </a:pPr>
            <a:r>
              <a:rPr lang="en-US" sz="2800" smtClean="0"/>
              <a:t>Explain what you think is meant by:</a:t>
            </a:r>
          </a:p>
          <a:p>
            <a:pPr marL="854075" lvl="1" indent="-336550" eaLnBrk="1" hangingPunct="1">
              <a:buClr>
                <a:srgbClr val="996600"/>
              </a:buClr>
              <a:buSzTx/>
              <a:buFont typeface="Arial" charset="0"/>
              <a:buAutoNum type="alphaLcPeriod"/>
            </a:pPr>
            <a:r>
              <a:rPr lang="en-US" sz="2400" smtClean="0"/>
              <a:t>Pedagogies of Engagement – Active and Cooperative Learning</a:t>
            </a:r>
          </a:p>
          <a:p>
            <a:pPr marL="854075" lvl="1" indent="-336550" eaLnBrk="1" hangingPunct="1">
              <a:buClr>
                <a:srgbClr val="996600"/>
              </a:buClr>
              <a:buSzTx/>
              <a:buFont typeface="Arial" charset="0"/>
              <a:buAutoNum type="alphaLcPeriod"/>
            </a:pPr>
            <a:r>
              <a:rPr lang="en-US" sz="2400" smtClean="0"/>
              <a:t>Alignment of Content, Assessment and Pedagogy</a:t>
            </a:r>
          </a:p>
          <a:p>
            <a:pPr marL="514350" indent="-514350" eaLnBrk="1" hangingPunct="1">
              <a:buClr>
                <a:srgbClr val="996600"/>
              </a:buClr>
              <a:buSzTx/>
              <a:buFont typeface="Arial" charset="0"/>
              <a:buAutoNum type="arabicPeriod"/>
            </a:pPr>
            <a:endParaRPr lang="en-US" sz="2000" smtClean="0"/>
          </a:p>
          <a:p>
            <a:pPr marL="514350" indent="-514350" eaLnBrk="1" hangingPunct="1">
              <a:buClr>
                <a:srgbClr val="996600"/>
              </a:buClr>
              <a:buSzTx/>
              <a:buFont typeface="Arial" charset="0"/>
              <a:buAutoNum type="arabicPeriod"/>
            </a:pPr>
            <a:r>
              <a:rPr lang="en-US" sz="2800" smtClean="0"/>
              <a:t>Talk with other members of your group.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4"/>
          <p:cNvSpPr>
            <a:spLocks noChangeArrowheads="1"/>
          </p:cNvSpPr>
          <p:nvPr/>
        </p:nvSpPr>
        <p:spPr bwMode="auto">
          <a:xfrm>
            <a:off x="7050088" y="6067425"/>
            <a:ext cx="1735137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Staccato222 BT" pitchFamily="66" charset="0"/>
              </a:rPr>
              <a:t>Lila M. Smith</a:t>
            </a:r>
          </a:p>
        </p:txBody>
      </p:sp>
      <p:pic>
        <p:nvPicPr>
          <p:cNvPr id="53250" name="Picture 5" descr="smhd100dp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6000" contrast="-52000"/>
          </a:blip>
          <a:srcRect/>
          <a:stretch>
            <a:fillRect/>
          </a:stretch>
        </p:blipFill>
        <p:spPr bwMode="auto">
          <a:xfrm>
            <a:off x="2962275" y="1828800"/>
            <a:ext cx="3509963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54038" y="1876425"/>
            <a:ext cx="819308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457200" indent="-336550" eaLnBrk="0" hangingPunct="0">
              <a:buClr>
                <a:srgbClr val="CC9900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800" b="1" dirty="0"/>
              <a:t>Amnesia</a:t>
            </a:r>
          </a:p>
          <a:p>
            <a:pPr marL="457200" indent="-336550" eaLnBrk="0" hangingPunct="0">
              <a:buClr>
                <a:srgbClr val="CC9900"/>
              </a:buClr>
              <a:buSzPct val="80000"/>
              <a:buFont typeface="Wingdings" pitchFamily="2" charset="2"/>
              <a:buChar char="q"/>
              <a:defRPr/>
            </a:pPr>
            <a:endParaRPr lang="en-US" b="1" dirty="0"/>
          </a:p>
          <a:p>
            <a:pPr marL="457200" indent="-336550" eaLnBrk="0" hangingPunct="0">
              <a:buClr>
                <a:srgbClr val="CC9900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800" b="1" dirty="0"/>
              <a:t>Fantasia</a:t>
            </a:r>
          </a:p>
          <a:p>
            <a:pPr marL="457200" indent="-336550" eaLnBrk="0" hangingPunct="0">
              <a:buClr>
                <a:srgbClr val="CC9900"/>
              </a:buClr>
              <a:buSzPct val="80000"/>
              <a:buFont typeface="Wingdings" pitchFamily="2" charset="2"/>
              <a:buChar char="q"/>
              <a:defRPr/>
            </a:pPr>
            <a:endParaRPr lang="en-US" sz="1400" b="1" dirty="0"/>
          </a:p>
          <a:p>
            <a:pPr marL="457200" indent="-336550" eaLnBrk="0" hangingPunct="0">
              <a:buClr>
                <a:srgbClr val="CC9900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800" b="1" dirty="0"/>
              <a:t>Inertia</a:t>
            </a:r>
          </a:p>
          <a:p>
            <a:pPr eaLnBrk="0" hangingPunct="0">
              <a:defRPr/>
            </a:pPr>
            <a:endParaRPr lang="en-US" sz="1600" b="1" dirty="0"/>
          </a:p>
          <a:p>
            <a:pPr eaLnBrk="0" hangingPunct="0">
              <a:defRPr/>
            </a:pPr>
            <a:endParaRPr lang="en-US" sz="1600" b="1" dirty="0"/>
          </a:p>
          <a:p>
            <a:pPr eaLnBrk="0" hangingPunct="0">
              <a:defRPr/>
            </a:pPr>
            <a:endParaRPr lang="en-US" sz="1600" b="1" dirty="0"/>
          </a:p>
          <a:p>
            <a:pPr algn="just" eaLnBrk="0" hangingPunct="0">
              <a:defRPr/>
            </a:pPr>
            <a:r>
              <a:rPr lang="en-US" sz="2400" dirty="0"/>
              <a:t>Lee </a:t>
            </a:r>
            <a:r>
              <a:rPr lang="en-US" sz="2400" dirty="0" err="1"/>
              <a:t>Shulman</a:t>
            </a:r>
            <a:r>
              <a:rPr lang="en-US" sz="2400" dirty="0"/>
              <a:t> – MSU Med School – PBL Approach (late 60s – early 70s); Stanford University, Past President of the Carnegie Foundation for the Advancement of College Teaching</a:t>
            </a:r>
          </a:p>
          <a:p>
            <a:pPr eaLnBrk="0" hangingPunct="0">
              <a:defRPr/>
            </a:pPr>
            <a:endParaRPr lang="en-US" sz="2800" dirty="0"/>
          </a:p>
          <a:p>
            <a:pPr eaLnBrk="0" hangingPunct="0">
              <a:defRPr/>
            </a:pPr>
            <a:r>
              <a:rPr lang="en-US" dirty="0" err="1"/>
              <a:t>Shulman</a:t>
            </a:r>
            <a:r>
              <a:rPr lang="en-US" dirty="0"/>
              <a:t>, Lee S.  1999.  Taking learning seriously.  Change, 31 (4), 11-17.</a:t>
            </a:r>
          </a:p>
        </p:txBody>
      </p:sp>
      <p:graphicFrame>
        <p:nvGraphicFramePr>
          <p:cNvPr id="793602" name="Object 2"/>
          <p:cNvGraphicFramePr>
            <a:graphicFrameLocks noChangeAspect="1"/>
          </p:cNvGraphicFramePr>
          <p:nvPr/>
        </p:nvGraphicFramePr>
        <p:xfrm>
          <a:off x="4986338" y="1735138"/>
          <a:ext cx="1824037" cy="2309812"/>
        </p:xfrm>
        <a:graphic>
          <a:graphicData uri="http://schemas.openxmlformats.org/presentationml/2006/ole">
            <p:oleObj spid="_x0000_s793602" name="Photo Editor Photo" r:id="rId3" imgW="4105848" imgH="5200000" progId="">
              <p:embed/>
            </p:oleObj>
          </a:graphicData>
        </a:graphic>
      </p:graphicFrame>
      <p:sp>
        <p:nvSpPr>
          <p:cNvPr id="79360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Pedago-pathologies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7363</TotalTime>
  <Words>1845</Words>
  <Application>Microsoft Office PowerPoint</Application>
  <PresentationFormat>On-screen Show (4:3)</PresentationFormat>
  <Paragraphs>419</Paragraphs>
  <Slides>66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17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66</vt:i4>
      </vt:variant>
    </vt:vector>
  </HeadingPairs>
  <TitlesOfParts>
    <vt:vector size="95" baseType="lpstr">
      <vt:lpstr>Arial</vt:lpstr>
      <vt:lpstr>Wingdings</vt:lpstr>
      <vt:lpstr>Calibri</vt:lpstr>
      <vt:lpstr>Staccato222 BT</vt:lpstr>
      <vt:lpstr>Tahoma</vt:lpstr>
      <vt:lpstr>Times</vt:lpstr>
      <vt:lpstr>Geneva</vt:lpstr>
      <vt:lpstr>Times New Roman</vt:lpstr>
      <vt:lpstr>1_Custom Design</vt:lpstr>
      <vt:lpstr>2_Custom Design</vt:lpstr>
      <vt:lpstr>Custom Design</vt:lpstr>
      <vt:lpstr>2_Custom Design</vt:lpstr>
      <vt:lpstr>2_Custom Design</vt:lpstr>
      <vt:lpstr>2_Custom Design</vt:lpstr>
      <vt:lpstr>2_Custom Design</vt:lpstr>
      <vt:lpstr>2_Custom Design</vt:lpstr>
      <vt:lpstr>2_Custom Design</vt:lpstr>
      <vt:lpstr>2_Custom Design</vt:lpstr>
      <vt:lpstr>2_Custom Design</vt:lpstr>
      <vt:lpstr>2_Custom Design</vt:lpstr>
      <vt:lpstr>2_Custom Design</vt:lpstr>
      <vt:lpstr>2_Custom Design</vt:lpstr>
      <vt:lpstr>2_Custom Design</vt:lpstr>
      <vt:lpstr>2_Custom Design</vt:lpstr>
      <vt:lpstr>Custom Design</vt:lpstr>
      <vt:lpstr>Photo Editor Photo</vt:lpstr>
      <vt:lpstr>Drawing</vt:lpstr>
      <vt:lpstr>Chart</vt:lpstr>
      <vt:lpstr>Image</vt:lpstr>
      <vt:lpstr>Slide 1</vt:lpstr>
      <vt:lpstr>Session 3 Overview</vt:lpstr>
      <vt:lpstr>Resource: Learning that Lasts</vt:lpstr>
      <vt:lpstr> Resource: Classroom Assessment Techniques</vt:lpstr>
      <vt:lpstr>Exercise 1</vt:lpstr>
      <vt:lpstr>Exercise 2</vt:lpstr>
      <vt:lpstr>Think-Pair-Share about Session 2</vt:lpstr>
      <vt:lpstr>Slide 8</vt:lpstr>
      <vt:lpstr>Pedago-pathologies</vt:lpstr>
      <vt:lpstr>What do we do about these pathologies?  - Lee Shulman</vt:lpstr>
      <vt:lpstr>Slide 11</vt:lpstr>
      <vt:lpstr>Pedagogies of Engagement</vt:lpstr>
      <vt:lpstr>MIT &amp; Harvard – Engaged  Pedagogy</vt:lpstr>
      <vt:lpstr>http://web.mit.edu/edtech/casestudies/teal.html#video</vt:lpstr>
      <vt:lpstr>Slide 15</vt:lpstr>
      <vt:lpstr>Cooperative Learning</vt:lpstr>
      <vt:lpstr>Cooperative Learning (cont.)</vt:lpstr>
      <vt:lpstr>Cooperative Learning Research Support</vt:lpstr>
      <vt:lpstr>Outcomes</vt:lpstr>
      <vt:lpstr>Faculty interest in higher levels of inquiry in engineering education</vt:lpstr>
      <vt:lpstr>Active Learning: Cooperation in the College Classroom</vt:lpstr>
      <vt:lpstr>Cooperative Learning</vt:lpstr>
      <vt:lpstr>Key Concepts</vt:lpstr>
      <vt:lpstr>Individual &amp; Group Accountability</vt:lpstr>
      <vt:lpstr>Slide 25</vt:lpstr>
      <vt:lpstr>Book Ends on a Class Session</vt:lpstr>
      <vt:lpstr>Advance Organizer</vt:lpstr>
      <vt:lpstr>Book Ends on a Class Session</vt:lpstr>
      <vt:lpstr>Advance Organizer</vt:lpstr>
      <vt:lpstr>Quick Thinks</vt:lpstr>
      <vt:lpstr>Formulate-Share-Listen-Create</vt:lpstr>
      <vt:lpstr>Minute Paper</vt:lpstr>
      <vt:lpstr>Session Summary (Minute Paper)</vt:lpstr>
      <vt:lpstr>MOT 8221 – Spring 2009 – Session 1</vt:lpstr>
      <vt:lpstr>Informal CL (Book Ends on a Class Session) with Concept Tests</vt:lpstr>
      <vt:lpstr>Informal CL (Book Ends on a Class Session) with Concept Tests</vt:lpstr>
      <vt:lpstr>Slide 37</vt:lpstr>
      <vt:lpstr>Slide 38</vt:lpstr>
      <vt:lpstr>The “Hake” Plot of FCI</vt:lpstr>
      <vt:lpstr>Physics (Mechanics) Concepts: The Force Concept Inventory (FCI)</vt:lpstr>
      <vt:lpstr>Informal Cooperative Learning Groups</vt:lpstr>
      <vt:lpstr>Active Learning: Cooperation in the College Classroom</vt:lpstr>
      <vt:lpstr>Formal Cooperative Learning Task Groups</vt:lpstr>
      <vt:lpstr>Slide 44</vt:lpstr>
      <vt:lpstr>Top Three Main Engineering Work Activities</vt:lpstr>
      <vt:lpstr>Teamwork Skills</vt:lpstr>
      <vt:lpstr>Teamwork Skills</vt:lpstr>
      <vt:lpstr>Teamwork</vt:lpstr>
      <vt:lpstr>Characteristics of Effective Teams</vt:lpstr>
      <vt:lpstr>Characteristics of Effective Teams</vt:lpstr>
      <vt:lpstr>Hackman – Leading Teams</vt:lpstr>
      <vt:lpstr>Professor's Role in Formal Cooperative Learning</vt:lpstr>
      <vt:lpstr>Formal Cooperative Learning Types of Tasks</vt:lpstr>
      <vt:lpstr>Challenged-Based Learning</vt:lpstr>
      <vt:lpstr>Challenge-Based Instruction with the Legacy Cycle</vt:lpstr>
      <vt:lpstr>Kolb’s Experiential Learning Cycle</vt:lpstr>
      <vt:lpstr>5 E Learning Cycle Model</vt:lpstr>
      <vt:lpstr>Problem-Based Learning</vt:lpstr>
      <vt:lpstr>Problem Based  Cooperative Learning Format</vt:lpstr>
      <vt:lpstr>Problem Based  Cooperative Learning Format</vt:lpstr>
      <vt:lpstr>Slide 61</vt:lpstr>
      <vt:lpstr>Cooperative Base Groups</vt:lpstr>
      <vt:lpstr>Exercise</vt:lpstr>
      <vt:lpstr>Backward Design</vt:lpstr>
      <vt:lpstr>Worksheet for Designing a Course/Class Session/Learning Module</vt:lpstr>
      <vt:lpstr>Next Steps</vt:lpstr>
    </vt:vector>
  </TitlesOfParts>
  <Company>University of Minnesota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Karl A. Smith</dc:creator>
  <cp:lastModifiedBy>Karl A. Smith</cp:lastModifiedBy>
  <cp:revision>191</cp:revision>
  <dcterms:created xsi:type="dcterms:W3CDTF">2005-06-02T02:27:54Z</dcterms:created>
  <dcterms:modified xsi:type="dcterms:W3CDTF">2009-07-01T23:53:24Z</dcterms:modified>
</cp:coreProperties>
</file>